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31"/>
  </p:notesMasterIdLst>
  <p:handoutMasterIdLst>
    <p:handoutMasterId r:id="rId132"/>
  </p:handoutMasterIdLst>
  <p:sldIdLst>
    <p:sldId id="384" r:id="rId2"/>
    <p:sldId id="374" r:id="rId3"/>
    <p:sldId id="447" r:id="rId4"/>
    <p:sldId id="448" r:id="rId5"/>
    <p:sldId id="386" r:id="rId6"/>
    <p:sldId id="502" r:id="rId7"/>
    <p:sldId id="427" r:id="rId8"/>
    <p:sldId id="428" r:id="rId9"/>
    <p:sldId id="449" r:id="rId10"/>
    <p:sldId id="429" r:id="rId11"/>
    <p:sldId id="430" r:id="rId12"/>
    <p:sldId id="431" r:id="rId13"/>
    <p:sldId id="451" r:id="rId14"/>
    <p:sldId id="432" r:id="rId15"/>
    <p:sldId id="504" r:id="rId16"/>
    <p:sldId id="505" r:id="rId17"/>
    <p:sldId id="506" r:id="rId18"/>
    <p:sldId id="422" r:id="rId19"/>
    <p:sldId id="435" r:id="rId20"/>
    <p:sldId id="423" r:id="rId21"/>
    <p:sldId id="436" r:id="rId22"/>
    <p:sldId id="437" r:id="rId23"/>
    <p:sldId id="454" r:id="rId24"/>
    <p:sldId id="438" r:id="rId25"/>
    <p:sldId id="439" r:id="rId26"/>
    <p:sldId id="455" r:id="rId27"/>
    <p:sldId id="440" r:id="rId28"/>
    <p:sldId id="385" r:id="rId29"/>
    <p:sldId id="394" r:id="rId30"/>
    <p:sldId id="380" r:id="rId31"/>
    <p:sldId id="395" r:id="rId32"/>
    <p:sldId id="397" r:id="rId33"/>
    <p:sldId id="396" r:id="rId34"/>
    <p:sldId id="420" r:id="rId35"/>
    <p:sldId id="399" r:id="rId36"/>
    <p:sldId id="400" r:id="rId37"/>
    <p:sldId id="401" r:id="rId38"/>
    <p:sldId id="402" r:id="rId39"/>
    <p:sldId id="497" r:id="rId40"/>
    <p:sldId id="404" r:id="rId41"/>
    <p:sldId id="405" r:id="rId42"/>
    <p:sldId id="406" r:id="rId43"/>
    <p:sldId id="426" r:id="rId44"/>
    <p:sldId id="498" r:id="rId45"/>
    <p:sldId id="407" r:id="rId46"/>
    <p:sldId id="408" r:id="rId47"/>
    <p:sldId id="409" r:id="rId48"/>
    <p:sldId id="411" r:id="rId49"/>
    <p:sldId id="412" r:id="rId50"/>
    <p:sldId id="499" r:id="rId51"/>
    <p:sldId id="500" r:id="rId52"/>
    <p:sldId id="475" r:id="rId53"/>
    <p:sldId id="413" r:id="rId54"/>
    <p:sldId id="414" r:id="rId55"/>
    <p:sldId id="415" r:id="rId56"/>
    <p:sldId id="452" r:id="rId57"/>
    <p:sldId id="453" r:id="rId58"/>
    <p:sldId id="476" r:id="rId59"/>
    <p:sldId id="501" r:id="rId60"/>
    <p:sldId id="421" r:id="rId61"/>
    <p:sldId id="472" r:id="rId62"/>
    <p:sldId id="473" r:id="rId63"/>
    <p:sldId id="480" r:id="rId64"/>
    <p:sldId id="481" r:id="rId65"/>
    <p:sldId id="355" r:id="rId66"/>
    <p:sldId id="545" r:id="rId67"/>
    <p:sldId id="508" r:id="rId68"/>
    <p:sldId id="509" r:id="rId69"/>
    <p:sldId id="510" r:id="rId70"/>
    <p:sldId id="511" r:id="rId71"/>
    <p:sldId id="512" r:id="rId72"/>
    <p:sldId id="513" r:id="rId73"/>
    <p:sldId id="419" r:id="rId74"/>
    <p:sldId id="514" r:id="rId75"/>
    <p:sldId id="515" r:id="rId76"/>
    <p:sldId id="516" r:id="rId77"/>
    <p:sldId id="517" r:id="rId78"/>
    <p:sldId id="518" r:id="rId79"/>
    <p:sldId id="519" r:id="rId80"/>
    <p:sldId id="520" r:id="rId81"/>
    <p:sldId id="521" r:id="rId82"/>
    <p:sldId id="522" r:id="rId83"/>
    <p:sldId id="523" r:id="rId84"/>
    <p:sldId id="524" r:id="rId85"/>
    <p:sldId id="525" r:id="rId86"/>
    <p:sldId id="526" r:id="rId87"/>
    <p:sldId id="527" r:id="rId88"/>
    <p:sldId id="528" r:id="rId89"/>
    <p:sldId id="529" r:id="rId90"/>
    <p:sldId id="530" r:id="rId91"/>
    <p:sldId id="531" r:id="rId92"/>
    <p:sldId id="532" r:id="rId93"/>
    <p:sldId id="533" r:id="rId94"/>
    <p:sldId id="477" r:id="rId95"/>
    <p:sldId id="478" r:id="rId96"/>
    <p:sldId id="479" r:id="rId97"/>
    <p:sldId id="465" r:id="rId98"/>
    <p:sldId id="466" r:id="rId99"/>
    <p:sldId id="467" r:id="rId100"/>
    <p:sldId id="468" r:id="rId101"/>
    <p:sldId id="469" r:id="rId102"/>
    <p:sldId id="470" r:id="rId103"/>
    <p:sldId id="471" r:id="rId104"/>
    <p:sldId id="535" r:id="rId105"/>
    <p:sldId id="536" r:id="rId106"/>
    <p:sldId id="537" r:id="rId107"/>
    <p:sldId id="538" r:id="rId108"/>
    <p:sldId id="539" r:id="rId109"/>
    <p:sldId id="482" r:id="rId110"/>
    <p:sldId id="483" r:id="rId111"/>
    <p:sldId id="484" r:id="rId112"/>
    <p:sldId id="485" r:id="rId113"/>
    <p:sldId id="486" r:id="rId114"/>
    <p:sldId id="487" r:id="rId115"/>
    <p:sldId id="474" r:id="rId116"/>
    <p:sldId id="488" r:id="rId117"/>
    <p:sldId id="418" r:id="rId118"/>
    <p:sldId id="540" r:id="rId119"/>
    <p:sldId id="541" r:id="rId120"/>
    <p:sldId id="542" r:id="rId121"/>
    <p:sldId id="543" r:id="rId122"/>
    <p:sldId id="544" r:id="rId123"/>
    <p:sldId id="489" r:id="rId124"/>
    <p:sldId id="490" r:id="rId125"/>
    <p:sldId id="491" r:id="rId126"/>
    <p:sldId id="492" r:id="rId127"/>
    <p:sldId id="493" r:id="rId128"/>
    <p:sldId id="494" r:id="rId129"/>
    <p:sldId id="495" r:id="rId130"/>
  </p:sldIdLst>
  <p:sldSz cx="12192000" cy="6858000"/>
  <p:notesSz cx="6858000" cy="9144000"/>
  <p:embeddedFontLst>
    <p:embeddedFont>
      <p:font typeface="맑은 고딕" panose="020B0503020000020004" pitchFamily="50" charset="-127"/>
      <p:regular r:id="rId133"/>
      <p:bold r:id="rId134"/>
    </p:embeddedFont>
    <p:embeddedFont>
      <p:font typeface="HY견고딕" panose="02030600000101010101" pitchFamily="18" charset="-127"/>
      <p:regular r:id="rId135"/>
    </p:embeddedFont>
    <p:embeddedFont>
      <p:font typeface="Verdana" panose="020B0604030504040204" pitchFamily="34" charset="0"/>
      <p:regular r:id="rId136"/>
      <p:bold r:id="rId137"/>
      <p:italic r:id="rId138"/>
      <p:boldItalic r:id="rId139"/>
    </p:embeddedFont>
    <p:embeddedFont>
      <p:font typeface="Tahoma" panose="020B0604030504040204" pitchFamily="34" charset="0"/>
      <p:regular r:id="rId140"/>
      <p:bold r:id="rId1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이재욱" initials="UK" lastIdx="8" clrIdx="0">
    <p:extLst>
      <p:ext uri="{19B8F6BF-5375-455C-9EA6-DF929625EA0E}">
        <p15:presenceInfo xmlns:p15="http://schemas.microsoft.com/office/powerpoint/2012/main" userId="ee1105785d4023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877AC"/>
    <a:srgbClr val="61B8E9"/>
    <a:srgbClr val="E46C0A"/>
    <a:srgbClr val="FFFFFF"/>
    <a:srgbClr val="FEEFEC"/>
    <a:srgbClr val="E5E4F2"/>
    <a:srgbClr val="F2DCDB"/>
    <a:srgbClr val="1798AA"/>
    <a:srgbClr val="B93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 autoAdjust="0"/>
  </p:normalViewPr>
  <p:slideViewPr>
    <p:cSldViewPr>
      <p:cViewPr>
        <p:scale>
          <a:sx n="50" d="100"/>
          <a:sy n="50" d="100"/>
        </p:scale>
        <p:origin x="540" y="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35" d="100"/>
          <a:sy n="35" d="100"/>
        </p:scale>
        <p:origin x="2082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8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9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commentAuthors" Target="comment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09:34:04.569" idx="2">
    <p:pos x="10" y="10"/>
    <p:text>챕터 제목 삽입 마스터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09:33:49.116" idx="1">
    <p:pos x="10" y="10"/>
    <p:text>목차의 경우 2열로 구성해도 됩니다~~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C7F7F-68C2-405F-873B-5AAA20E84D40}" type="datetimeFigureOut">
              <a:rPr lang="ko-KR" altLang="en-US" smtClean="0"/>
              <a:t>2024-01-06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450AE-2FE7-4A7A-8E47-205D685979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67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005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9363BF-43B7-4F43-ABD0-D052F59FCD1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5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450AE-2FE7-4A7A-8E47-205D685979F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181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정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12192000" cy="1483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009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실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pattFill prst="wdUpDiag">
            <a:fgClr>
              <a:srgbClr val="FDED9C"/>
            </a:fgClr>
            <a:bgClr>
              <a:schemeClr val="bg1"/>
            </a:bgClr>
          </a:patt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4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901E154C-1CE5-48B2-861E-9709C4CE20EA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5040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853"/>
            </a:avLst>
          </a:prstGeom>
          <a:solidFill>
            <a:schemeClr val="bg1"/>
          </a:solidFill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1007435" y="768922"/>
            <a:ext cx="10153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495600" y="2780927"/>
            <a:ext cx="7704856" cy="3174851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60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절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6741368"/>
            <a:ext cx="12192000" cy="259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직사각형 6"/>
          <p:cNvSpPr/>
          <p:nvPr userDrawn="1"/>
        </p:nvSpPr>
        <p:spPr>
          <a:xfrm>
            <a:off x="0" y="-5385"/>
            <a:ext cx="12192000" cy="259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8" name="제목 13"/>
          <p:cNvSpPr>
            <a:spLocks noGrp="1"/>
          </p:cNvSpPr>
          <p:nvPr>
            <p:ph type="title" hasCustomPrompt="1"/>
          </p:nvPr>
        </p:nvSpPr>
        <p:spPr>
          <a:xfrm>
            <a:off x="0" y="2489393"/>
            <a:ext cx="12192000" cy="112585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algn="ctr">
              <a:defRPr sz="4800" b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절 제목 추가</a:t>
            </a:r>
          </a:p>
        </p:txBody>
      </p:sp>
    </p:spTree>
    <p:extLst>
      <p:ext uri="{BB962C8B-B14F-4D97-AF65-F5344CB8AC3E}">
        <p14:creationId xmlns:p14="http://schemas.microsoft.com/office/powerpoint/2010/main" val="242299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6341" y="3633909"/>
            <a:ext cx="11395382" cy="2737648"/>
          </a:xfrm>
        </p:spPr>
        <p:txBody>
          <a:bodyPr/>
          <a:lstStyle>
            <a:lvl1pPr marL="176213" indent="-176213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lang="ko-KR" altLang="en-US" sz="2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 userDrawn="1"/>
        </p:nvSpPr>
        <p:spPr>
          <a:xfrm>
            <a:off x="538385" y="116632"/>
            <a:ext cx="65527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/>
            <a:r>
              <a:rPr lang="en-US" altLang="ko-KR" dirty="0">
                <a:solidFill>
                  <a:srgbClr val="1877AC"/>
                </a:solidFill>
              </a:rPr>
              <a:t>`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학습목표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52" y="1348823"/>
            <a:ext cx="2095761" cy="18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1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개요 내용 삽입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6" y="1079008"/>
            <a:ext cx="5414276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12" name="직선 연결선 11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403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 baseline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본문 삽입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41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 baseline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err="1"/>
              <a:t>따라해보기</a:t>
            </a:r>
            <a:r>
              <a:rPr lang="en-US" altLang="ko-KR" dirty="0"/>
              <a:t>, </a:t>
            </a:r>
            <a:r>
              <a:rPr lang="ko-KR" altLang="en-US" dirty="0" err="1"/>
              <a:t>혼자해보기</a:t>
            </a:r>
            <a:r>
              <a:rPr lang="ko-KR" altLang="en-US" dirty="0"/>
              <a:t> 삽입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+mj-ea"/>
              <a:buAutoNum type="circleNumDbPlai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23900" indent="-45720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+mj-ea"/>
              <a:buAutoNum type="circleNumDbPlain"/>
              <a:defRPr sz="2000" b="0"/>
            </a:lvl2pPr>
            <a:lvl3pPr marL="790575" indent="-342900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+mj-ea"/>
              <a:buAutoNum type="circleNumDbPlain"/>
              <a:defRPr sz="1800"/>
            </a:lvl3pPr>
            <a:lvl4pPr marL="971550" indent="-342900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buFont typeface="+mj-ea"/>
              <a:buAutoNum type="circleNumDbPlain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32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008B9C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831637" y="2492896"/>
            <a:ext cx="62992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</a:t>
            </a:r>
            <a:r>
              <a:rPr lang="en-US" altLang="ko-KR" sz="5400" b="1" kern="10" cap="none" spc="-15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 </a:t>
            </a: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5106375" y="6309321"/>
            <a:ext cx="17908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yhwsoon@naver.com</a:t>
            </a:r>
            <a:endParaRPr lang="ko-KR" altLang="ko-KR" sz="1100" b="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5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1600" b="0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C82FCE9B-5714-4CEA-A99E-61866E518E55}"/>
              </a:ext>
            </a:extLst>
          </p:cNvPr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45371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2024-01-06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1" r:id="rId2"/>
    <p:sldLayoutId id="2147483708" r:id="rId3"/>
    <p:sldLayoutId id="2147483715" r:id="rId4"/>
    <p:sldLayoutId id="2147483695" r:id="rId5"/>
    <p:sldLayoutId id="2147483714" r:id="rId6"/>
    <p:sldLayoutId id="2147483716" r:id="rId7"/>
    <p:sldLayoutId id="2147483699" r:id="rId8"/>
    <p:sldLayoutId id="2147483717" r:id="rId9"/>
    <p:sldLayoutId id="2147483718" r:id="rId10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2639616" y="836712"/>
            <a:ext cx="655272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접근 권한 관리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99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사용자와 그룹 관리하기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1-2 koreait1 </a:t>
            </a:r>
            <a:r>
              <a:rPr lang="ko-KR" altLang="en-US" sz="1600" dirty="0"/>
              <a:t>사용자가 추가되었는지 </a:t>
            </a:r>
            <a:r>
              <a:rPr lang="en-US" altLang="ko-KR" sz="1600" b="1" dirty="0">
                <a:solidFill>
                  <a:srgbClr val="FF0000"/>
                </a:solidFill>
              </a:rPr>
              <a:t>tail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</a:t>
            </a:r>
            <a:r>
              <a:rPr lang="en-US" altLang="ko-KR" sz="1600" b="1" dirty="0" err="1">
                <a:solidFill>
                  <a:srgbClr val="FF0000"/>
                </a:solidFill>
              </a:rPr>
              <a:t>passwd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tail</a:t>
            </a:r>
            <a:r>
              <a:rPr lang="ko-KR" altLang="en-US" sz="1600" dirty="0"/>
              <a:t>은 끝부분의 </a:t>
            </a:r>
            <a:r>
              <a:rPr lang="en-US" altLang="ko-KR" sz="1600" dirty="0"/>
              <a:t>10</a:t>
            </a:r>
            <a:r>
              <a:rPr lang="ko-KR" altLang="en-US" sz="1600" dirty="0"/>
              <a:t>행을 보여주는 명령어</a:t>
            </a:r>
            <a:r>
              <a:rPr lang="en-US" altLang="ko-KR" sz="1600" dirty="0"/>
              <a:t>, </a:t>
            </a:r>
            <a:r>
              <a:rPr lang="ko-KR" altLang="en-US" sz="1600" dirty="0"/>
              <a:t>마지막 행을 보면 사용자가 추가된 것 확인 가능   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사용자 이름은 앞에서 지정한 </a:t>
            </a:r>
            <a:r>
              <a:rPr lang="en-US" altLang="ko-KR" sz="1600" dirty="0"/>
              <a:t>koreait1, </a:t>
            </a:r>
            <a:r>
              <a:rPr lang="ko-KR" altLang="en-US" sz="1600" dirty="0"/>
              <a:t>비밀번호는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/shadow </a:t>
            </a:r>
            <a:r>
              <a:rPr lang="ko-KR" altLang="en-US" sz="1600" dirty="0"/>
              <a:t>파일에 지정되어 있음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세 번째 열을 보면 </a:t>
            </a:r>
            <a:r>
              <a:rPr lang="en-US" altLang="ko-KR" sz="1600" dirty="0"/>
              <a:t>koreait1 </a:t>
            </a:r>
            <a:r>
              <a:rPr lang="ko-KR" altLang="en-US" sz="1600" dirty="0"/>
              <a:t>사용자의 </a:t>
            </a:r>
            <a:r>
              <a:rPr lang="en-US" altLang="ko-KR" sz="1600" dirty="0"/>
              <a:t>ID</a:t>
            </a:r>
            <a:r>
              <a:rPr lang="ko-KR" altLang="en-US" sz="1600" dirty="0"/>
              <a:t>가 </a:t>
            </a:r>
            <a:r>
              <a:rPr lang="en-US" altLang="ko-KR" sz="1600" dirty="0"/>
              <a:t>1001 → </a:t>
            </a:r>
            <a:r>
              <a:rPr lang="ko-KR" altLang="en-US" sz="1600" dirty="0"/>
              <a:t>그 앞에 있는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사용자의 </a:t>
            </a:r>
            <a:r>
              <a:rPr lang="en-US" altLang="ko-KR" sz="1600" dirty="0"/>
              <a:t>ID   </a:t>
            </a:r>
          </a:p>
          <a:p>
            <a:pPr marL="93662" indent="0">
              <a:buNone/>
            </a:pPr>
            <a:r>
              <a:rPr lang="en-US" altLang="ko-KR" sz="1600" dirty="0"/>
              <a:t>        1000 </a:t>
            </a:r>
            <a:r>
              <a:rPr lang="ko-KR" altLang="en-US" sz="1600" dirty="0"/>
              <a:t>다음에 자동으로 </a:t>
            </a:r>
            <a:r>
              <a:rPr lang="en-US" altLang="ko-KR" sz="1600" dirty="0"/>
              <a:t>1</a:t>
            </a:r>
            <a:r>
              <a:rPr lang="ko-KR" altLang="en-US" sz="1600" dirty="0"/>
              <a:t>을 더하여 할당한 것</a:t>
            </a: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       그룹 </a:t>
            </a:r>
            <a:r>
              <a:rPr lang="en-US" altLang="ko-KR" sz="1600" dirty="0"/>
              <a:t>ID</a:t>
            </a:r>
            <a:r>
              <a:rPr lang="ko-KR" altLang="en-US" sz="1600" dirty="0"/>
              <a:t>도 </a:t>
            </a:r>
            <a:r>
              <a:rPr lang="en-US" altLang="ko-KR" sz="1600" dirty="0"/>
              <a:t>1001</a:t>
            </a:r>
            <a:r>
              <a:rPr lang="ko-KR" altLang="en-US" sz="1600" dirty="0"/>
              <a:t>로 지정됨</a:t>
            </a: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       사용자의 홈 디렉터리는 기본 설정인 ‘</a:t>
            </a:r>
            <a:r>
              <a:rPr lang="en-US" altLang="ko-KR" sz="1600" dirty="0"/>
              <a:t>/home/</a:t>
            </a:r>
            <a:r>
              <a:rPr lang="ko-KR" altLang="en-US" sz="1600" dirty="0"/>
              <a:t>사용자명’</a:t>
            </a:r>
            <a:r>
              <a:rPr lang="en-US" altLang="ko-KR" sz="1600" dirty="0"/>
              <a:t>,</a:t>
            </a:r>
            <a:r>
              <a:rPr lang="ko-KR" altLang="en-US" sz="1600" dirty="0"/>
              <a:t> 셸은 기본 설정인 </a:t>
            </a:r>
            <a:r>
              <a:rPr lang="en-US" altLang="ko-KR" sz="1600" dirty="0"/>
              <a:t>/bin/bash</a:t>
            </a:r>
          </a:p>
          <a:p>
            <a:pPr marL="436562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17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0533B-4C61-84B7-484E-D6B83825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 err="1"/>
              <a:t>배시셸</a:t>
            </a:r>
            <a:r>
              <a:rPr lang="ko-KR" altLang="en-US" dirty="0"/>
              <a:t>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A1BC5-6764-F6E3-666A-DADE67BE59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셸 변수 정의하기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09256E-DF4D-F16D-382C-31AF66B8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16" y="1628800"/>
            <a:ext cx="361425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495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302B4-C79D-7A01-0376-53609345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 err="1"/>
              <a:t>배시셸</a:t>
            </a:r>
            <a:r>
              <a:rPr lang="ko-KR" altLang="en-US" dirty="0"/>
              <a:t>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82A5A-A3AD-34AC-6094-C425983702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환경 변수 설정하기</a:t>
            </a:r>
            <a:r>
              <a:rPr lang="en-US" altLang="ko-KR" dirty="0"/>
              <a:t>: export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81818A-558F-A978-42F3-BF4EE0DE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628800"/>
            <a:ext cx="434839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40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E651D-2B9E-C2D8-D76D-EEFAF74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 err="1"/>
              <a:t>배시셸</a:t>
            </a:r>
            <a:r>
              <a:rPr lang="ko-KR" altLang="en-US" dirty="0"/>
              <a:t>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DB3769-9016-01E7-4254-5A42421F9F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환경 변수를 다시 셸 변수로 변경하기</a:t>
            </a:r>
            <a:r>
              <a:rPr lang="en-US" altLang="ko-KR" dirty="0"/>
              <a:t>: export -n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7959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8A606-3B7E-97FF-C989-BB06BDFA0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 err="1"/>
              <a:t>배시셸</a:t>
            </a:r>
            <a:r>
              <a:rPr lang="ko-KR" altLang="en-US" dirty="0"/>
              <a:t>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B75E29-9883-0DD9-3E34-13DEE2DE9B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변수 해제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74D03BC-D862-4903-B14B-BB1A86212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5" y="1628800"/>
            <a:ext cx="394146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047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</a:p>
        </p:txBody>
      </p:sp>
    </p:spTree>
    <p:extLst>
      <p:ext uri="{BB962C8B-B14F-4D97-AF65-F5344CB8AC3E}">
        <p14:creationId xmlns:p14="http://schemas.microsoft.com/office/powerpoint/2010/main" val="1483904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B6524-100D-D1A4-F328-A15AB239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6755E-4E3C-00D9-09E3-7D9113077C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앨리어스</a:t>
            </a:r>
            <a:endParaRPr lang="en-US" altLang="ko-KR" dirty="0"/>
          </a:p>
          <a:p>
            <a:pPr lvl="1"/>
            <a:r>
              <a:rPr lang="ko-KR" altLang="en-US" dirty="0"/>
              <a:t>기존 명령을 대신해서 다른 이름</a:t>
            </a:r>
            <a:r>
              <a:rPr lang="en-US" altLang="ko-KR" dirty="0"/>
              <a:t>(</a:t>
            </a:r>
            <a:r>
              <a:rPr lang="ko-KR" altLang="en-US" dirty="0"/>
              <a:t>별칭</a:t>
            </a:r>
            <a:r>
              <a:rPr lang="en-US" altLang="ko-KR" dirty="0"/>
              <a:t>)</a:t>
            </a:r>
            <a:r>
              <a:rPr lang="ko-KR" altLang="en-US" dirty="0"/>
              <a:t>을 붙일 수 있도록 하는 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D4230E-0BAF-7CFD-BDF6-338452364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199748"/>
            <a:ext cx="10751310" cy="28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561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D9E16-E974-0227-5046-5BBD0AE0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F16A3-9CC0-8EFF-183B-38AEE999ED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앨리어스</a:t>
            </a:r>
            <a:r>
              <a:rPr lang="ko-KR" altLang="en-US" dirty="0"/>
              <a:t> 출력하기</a:t>
            </a:r>
          </a:p>
        </p:txBody>
      </p:sp>
    </p:spTree>
    <p:extLst>
      <p:ext uri="{BB962C8B-B14F-4D97-AF65-F5344CB8AC3E}">
        <p14:creationId xmlns:p14="http://schemas.microsoft.com/office/powerpoint/2010/main" val="20130483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F5943-395F-AA1B-7994-C5E09197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74063C-E3C2-2779-AEF9-14E58B9C64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앨리어스</a:t>
            </a:r>
            <a:r>
              <a:rPr lang="ko-KR" altLang="en-US" dirty="0"/>
              <a:t> 설정</a:t>
            </a:r>
            <a:r>
              <a:rPr lang="en-US" altLang="ko-KR" dirty="0"/>
              <a:t>: </a:t>
            </a:r>
            <a:r>
              <a:rPr lang="ko-KR" altLang="en-US" dirty="0"/>
              <a:t> ‘</a:t>
            </a:r>
            <a:r>
              <a:rPr lang="ko-KR" altLang="en-US" dirty="0" err="1"/>
              <a:t>앨리어스</a:t>
            </a:r>
            <a:r>
              <a:rPr lang="ko-KR" altLang="en-US" dirty="0"/>
              <a:t> 이름</a:t>
            </a:r>
            <a:r>
              <a:rPr lang="en-US" altLang="ko-KR" dirty="0"/>
              <a:t>=</a:t>
            </a:r>
            <a:r>
              <a:rPr lang="ko-KR" altLang="en-US" dirty="0"/>
              <a:t>명령’ </a:t>
            </a:r>
          </a:p>
        </p:txBody>
      </p:sp>
    </p:spTree>
    <p:extLst>
      <p:ext uri="{BB962C8B-B14F-4D97-AF65-F5344CB8AC3E}">
        <p14:creationId xmlns:p14="http://schemas.microsoft.com/office/powerpoint/2010/main" val="4581205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0A5F8-5312-0745-185A-ABA360588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18D8A-03CB-F68C-D2C6-42C79413E4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4655" y="980728"/>
            <a:ext cx="11161945" cy="5518344"/>
          </a:xfrm>
        </p:spPr>
        <p:txBody>
          <a:bodyPr/>
          <a:lstStyle/>
          <a:p>
            <a:r>
              <a:rPr lang="ko-KR" altLang="en-US" dirty="0" err="1"/>
              <a:t>앨리어스</a:t>
            </a:r>
            <a:r>
              <a:rPr lang="ko-KR" altLang="en-US" dirty="0"/>
              <a:t> 삭제하기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E7504E-CD45-211D-F95D-52C5D4E21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7" y="1628800"/>
            <a:ext cx="384149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771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1911B-1049-5F6E-5FD2-3A827B2D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E00E6-7495-8C25-A3BA-EADEFAE99E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앨리어스에</a:t>
            </a:r>
            <a:r>
              <a:rPr lang="ko-KR" altLang="en-US" dirty="0"/>
              <a:t> 인자 전달하기</a:t>
            </a:r>
          </a:p>
        </p:txBody>
      </p:sp>
    </p:spTree>
    <p:extLst>
      <p:ext uri="{BB962C8B-B14F-4D97-AF65-F5344CB8AC3E}">
        <p14:creationId xmlns:p14="http://schemas.microsoft.com/office/powerpoint/2010/main" val="363668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사용자와 그룹 관리하기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963994" cy="608429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1-3 </a:t>
            </a:r>
            <a:r>
              <a:rPr lang="en-US" altLang="ko-KR" sz="1600" b="1" dirty="0">
                <a:solidFill>
                  <a:srgbClr val="FF0000"/>
                </a:solidFill>
              </a:rPr>
              <a:t>tail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/group </a:t>
            </a:r>
            <a:r>
              <a:rPr lang="ko-KR" altLang="en-US" sz="1600" dirty="0"/>
              <a:t>명령을 입력하여 그룹 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그룹 이름이 사용자 이름과 동일한 </a:t>
            </a:r>
            <a:r>
              <a:rPr lang="en-US" altLang="ko-KR" sz="1600" dirty="0"/>
              <a:t>koreait1, </a:t>
            </a:r>
            <a:r>
              <a:rPr lang="ko-KR" altLang="en-US" sz="1600" dirty="0"/>
              <a:t>그룹 </a:t>
            </a:r>
            <a:r>
              <a:rPr lang="en-US" altLang="ko-KR" sz="1600" dirty="0"/>
              <a:t>ID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ubuntu</a:t>
            </a:r>
            <a:r>
              <a:rPr lang="ko-KR" altLang="en-US" sz="1600" dirty="0"/>
              <a:t>의 그룹 </a:t>
            </a:r>
            <a:r>
              <a:rPr lang="en-US" altLang="ko-KR" sz="1600" dirty="0"/>
              <a:t>ID</a:t>
            </a:r>
            <a:r>
              <a:rPr lang="ko-KR" altLang="en-US" sz="1600" dirty="0"/>
              <a:t>인 </a:t>
            </a:r>
            <a:r>
              <a:rPr lang="en-US" altLang="ko-KR" sz="1600" dirty="0"/>
              <a:t>1000</a:t>
            </a:r>
            <a:r>
              <a:rPr lang="ko-KR" altLang="en-US" sz="1600" dirty="0"/>
              <a:t>에 </a:t>
            </a:r>
            <a:r>
              <a:rPr lang="en-US" altLang="ko-KR" sz="1600" dirty="0"/>
              <a:t>1</a:t>
            </a:r>
            <a:r>
              <a:rPr lang="ko-KR" altLang="en-US" sz="1600" dirty="0"/>
              <a:t>을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더한 </a:t>
            </a:r>
            <a:r>
              <a:rPr lang="en-US" altLang="ko-KR" sz="1600" dirty="0"/>
              <a:t>1001</a:t>
            </a:r>
            <a:r>
              <a:rPr lang="ko-KR" altLang="en-US" sz="1600" dirty="0"/>
              <a:t>로 생성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        </a:t>
            </a:r>
            <a:r>
              <a:rPr lang="en-US" altLang="ko-KR" sz="1600" b="1" dirty="0" err="1">
                <a:solidFill>
                  <a:srgbClr val="FF0000"/>
                </a:solidFill>
              </a:rPr>
              <a:t>adduser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 실행 → 별도로 그룹을 지정하지 않으면 자동으로 사용자 이름과 동일한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그룹이 생성됨</a:t>
            </a:r>
            <a:r>
              <a:rPr lang="en-US" altLang="ko-KR" sz="1600" dirty="0"/>
              <a:t>, </a:t>
            </a:r>
            <a:r>
              <a:rPr lang="ko-KR" altLang="en-US" sz="1600" dirty="0"/>
              <a:t>새로운 사용자는 생성된 그룹에 자동으로 포함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새로 생성된 그룹</a:t>
            </a:r>
            <a:r>
              <a:rPr lang="en-US" altLang="ko-KR" sz="1600" dirty="0"/>
              <a:t>(koreait1)</a:t>
            </a:r>
            <a:r>
              <a:rPr lang="ko-KR" altLang="en-US" sz="1600" dirty="0"/>
              <a:t>은 소속된 사용자가 </a:t>
            </a:r>
            <a:r>
              <a:rPr lang="en-US" altLang="ko-KR" sz="1600" dirty="0"/>
              <a:t>1</a:t>
            </a:r>
            <a:r>
              <a:rPr lang="ko-KR" altLang="en-US" sz="1600" dirty="0"/>
              <a:t>명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1-4 </a:t>
            </a:r>
            <a:r>
              <a:rPr lang="ko-KR" altLang="en-US" sz="1600" dirty="0"/>
              <a:t>많은 사용자를 관리할 땐 사용자 이름과 그룹 이름이 같아 관리 불편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</a:t>
            </a:r>
            <a:r>
              <a:rPr lang="ko-KR" altLang="en-US" sz="1600" dirty="0"/>
              <a:t>그룹을 먼저 만든 후 사용자를 그 그룹에 넣는 것이 좋음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8936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E8168-FEE1-491E-FFDD-81007FFE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E4D96-0A67-28BD-E090-8CB0FAFD66C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히스토리</a:t>
            </a:r>
            <a:endParaRPr lang="en-US" altLang="ko-KR" dirty="0"/>
          </a:p>
          <a:p>
            <a:pPr lvl="1"/>
            <a:r>
              <a:rPr lang="ko-KR" altLang="en-US" dirty="0"/>
              <a:t> 사용자가 이전에 입력한 명령을 다시 불러내서 사용하는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07C93C-0CC6-B417-FFC3-CB3562D1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36" y="2204864"/>
            <a:ext cx="4937313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695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0009C-FF11-DCF9-EC1F-A3A8C5FC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D74AC-2DFE-68CF-8903-6DE0558165A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명령 재실행하기</a:t>
            </a:r>
            <a:r>
              <a:rPr lang="en-US" altLang="ko-KR" dirty="0"/>
              <a:t>: !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9119BDD-2902-4181-C619-7DB0ECFF4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700808"/>
            <a:ext cx="76485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337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6460E-C2AE-94D5-AB5B-4A96ECA1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</a:p>
        </p:txBody>
      </p:sp>
    </p:spTree>
    <p:extLst>
      <p:ext uri="{BB962C8B-B14F-4D97-AF65-F5344CB8AC3E}">
        <p14:creationId xmlns:p14="http://schemas.microsoft.com/office/powerpoint/2010/main" val="22793501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D5A3F-B0B1-D66D-02E5-BC37760B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A4659-BD95-84A0-EC51-E1CD3B72ED7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명령 편집 및 재실행하기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F08A88-0562-1D80-5E0E-E7F0624E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28800"/>
            <a:ext cx="8047932" cy="36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774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06BBE-2DA0-D961-C519-AD7D5895B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B103D-A9E1-8836-D0EE-10FF6E819DE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히스토리 저장하기</a:t>
            </a:r>
            <a:r>
              <a:rPr lang="en-US" altLang="ko-KR" dirty="0"/>
              <a:t>: </a:t>
            </a:r>
            <a:r>
              <a:rPr lang="ko-KR" altLang="en-US" dirty="0"/>
              <a:t>홈 디렉터리 아래의 숨김 파일인 </a:t>
            </a:r>
            <a:r>
              <a:rPr lang="en-US" altLang="ko-KR" dirty="0"/>
              <a:t>.</a:t>
            </a:r>
            <a:r>
              <a:rPr lang="en-US" altLang="ko-KR" dirty="0" err="1"/>
              <a:t>bash_history</a:t>
            </a:r>
            <a:r>
              <a:rPr lang="ko-KR" altLang="en-US" dirty="0"/>
              <a:t>에 저장</a:t>
            </a:r>
          </a:p>
        </p:txBody>
      </p:sp>
    </p:spTree>
    <p:extLst>
      <p:ext uri="{BB962C8B-B14F-4D97-AF65-F5344CB8AC3E}">
        <p14:creationId xmlns:p14="http://schemas.microsoft.com/office/powerpoint/2010/main" val="13733903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환경변수</a:t>
            </a:r>
            <a:r>
              <a:rPr lang="en-US" altLang="ko-KR" dirty="0"/>
              <a:t>, </a:t>
            </a:r>
            <a:r>
              <a:rPr lang="ko-KR" altLang="en-US" dirty="0" err="1"/>
              <a:t>앨리어스</a:t>
            </a:r>
            <a:r>
              <a:rPr lang="en-US" altLang="ko-KR" dirty="0"/>
              <a:t>, </a:t>
            </a:r>
            <a:r>
              <a:rPr lang="ko-KR" altLang="en-US" dirty="0"/>
              <a:t>히스토리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022111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2000" dirty="0"/>
              <a:t>셸 변수 </a:t>
            </a:r>
            <a:r>
              <a:rPr lang="en-US" altLang="ko-KR" sz="2000" dirty="0"/>
              <a:t>TESTA</a:t>
            </a:r>
            <a:r>
              <a:rPr lang="ko-KR" altLang="en-US" sz="2000" dirty="0"/>
              <a:t>를 설정하고 출력</a:t>
            </a:r>
            <a:endParaRPr lang="en-US" altLang="ko-KR" sz="2000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 err="1"/>
              <a:t>본셸</a:t>
            </a:r>
            <a:r>
              <a:rPr lang="en-US" altLang="ko-KR" sz="2000" dirty="0"/>
              <a:t>(</a:t>
            </a:r>
            <a:r>
              <a:rPr lang="en-US" altLang="ko-KR" sz="2000" dirty="0" err="1"/>
              <a:t>sh</a:t>
            </a:r>
            <a:r>
              <a:rPr lang="en-US" altLang="ko-KR" sz="2000" dirty="0"/>
              <a:t>)</a:t>
            </a:r>
            <a:r>
              <a:rPr lang="ko-KR" altLang="en-US" sz="2000" dirty="0"/>
              <a:t>을 실행하여 서브 셸로 이동</a:t>
            </a:r>
            <a:endParaRPr lang="en-US" altLang="ko-KR" sz="2000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/>
              <a:t>셸 변수 </a:t>
            </a:r>
            <a:r>
              <a:rPr lang="en-US" altLang="ko-KR" sz="2000" dirty="0"/>
              <a:t>TESTA</a:t>
            </a:r>
            <a:r>
              <a:rPr lang="ko-KR" altLang="en-US" sz="2000" dirty="0"/>
              <a:t>가 출력되는지 확인한다</a:t>
            </a:r>
            <a:r>
              <a:rPr lang="en-US" altLang="ko-KR" sz="2000" dirty="0"/>
              <a:t>. </a:t>
            </a:r>
            <a:r>
              <a:rPr lang="ko-KR" altLang="en-US" sz="2000" dirty="0"/>
              <a:t>출력되지 않는 이유는 무엇일까</a:t>
            </a:r>
            <a:r>
              <a:rPr lang="en-US" altLang="ko-KR" sz="2000" dirty="0"/>
              <a:t>?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/>
              <a:t>서브 셸에서 로그인 셸로 복귀</a:t>
            </a:r>
            <a:endParaRPr lang="en-US" altLang="ko-KR" sz="2000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sz="2000" dirty="0" err="1"/>
              <a:t>pwd</a:t>
            </a:r>
            <a:r>
              <a:rPr lang="en-US" altLang="ko-KR" sz="2000" dirty="0"/>
              <a:t> </a:t>
            </a:r>
            <a:r>
              <a:rPr lang="ko-KR" altLang="en-US" sz="2000" dirty="0"/>
              <a:t>명령과 </a:t>
            </a:r>
            <a:r>
              <a:rPr lang="en-US" altLang="ko-KR" sz="2000" dirty="0"/>
              <a:t>ls </a:t>
            </a:r>
            <a:r>
              <a:rPr lang="ko-KR" altLang="en-US" sz="2000" dirty="0"/>
              <a:t>명령을 묶어서 </a:t>
            </a:r>
            <a:r>
              <a:rPr lang="ko-KR" altLang="en-US" sz="2000" dirty="0" err="1"/>
              <a:t>앨리어스</a:t>
            </a:r>
            <a:r>
              <a:rPr lang="ko-KR" altLang="en-US" sz="2000" dirty="0"/>
              <a:t> </a:t>
            </a:r>
            <a:r>
              <a:rPr lang="en-US" altLang="ko-KR" sz="2000" dirty="0"/>
              <a:t>pls </a:t>
            </a:r>
            <a:r>
              <a:rPr lang="ko-KR" altLang="en-US" sz="2000" dirty="0"/>
              <a:t>만들기</a:t>
            </a:r>
            <a:endParaRPr lang="en-US" altLang="ko-KR" sz="2000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sz="2000" dirty="0"/>
              <a:t>  </a:t>
            </a:r>
            <a:r>
              <a:rPr lang="ko-KR" altLang="en-US" sz="2000" dirty="0"/>
              <a:t>   로 이전 명령을 불러서 </a:t>
            </a:r>
            <a:r>
              <a:rPr lang="en-US" altLang="ko-KR" sz="2000" dirty="0"/>
              <a:t>clear </a:t>
            </a:r>
            <a:r>
              <a:rPr lang="ko-KR" altLang="en-US" sz="2000" dirty="0"/>
              <a:t>명령에 대한 </a:t>
            </a:r>
            <a:r>
              <a:rPr lang="ko-KR" altLang="en-US" sz="2000" dirty="0" err="1"/>
              <a:t>앨리어스</a:t>
            </a:r>
            <a:r>
              <a:rPr lang="ko-KR" altLang="en-US" sz="2000" dirty="0"/>
              <a:t> </a:t>
            </a:r>
            <a:r>
              <a:rPr lang="en-US" altLang="ko-KR" sz="2000" dirty="0"/>
              <a:t>c</a:t>
            </a:r>
            <a:r>
              <a:rPr lang="ko-KR" altLang="en-US" sz="2000" dirty="0"/>
              <a:t>를 만들기</a:t>
            </a:r>
            <a:endParaRPr lang="en-US" altLang="ko-KR" sz="2000" dirty="0"/>
          </a:p>
          <a:p>
            <a:pPr marL="457200" indent="-457200">
              <a:buFont typeface="+mj-ea"/>
              <a:buAutoNum type="circleNumDbPlain"/>
            </a:pPr>
            <a:endParaRPr lang="ko-KR" altLang="en-US" sz="2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556FC4-CD8B-4CCE-5A53-AAAD6560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3064188"/>
            <a:ext cx="476742" cy="4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499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06 </a:t>
            </a:r>
            <a:r>
              <a:rPr lang="ko-KR" altLang="en-US" dirty="0"/>
              <a:t>프롬프트 설정</a:t>
            </a:r>
          </a:p>
        </p:txBody>
      </p:sp>
    </p:spTree>
    <p:extLst>
      <p:ext uri="{BB962C8B-B14F-4D97-AF65-F5344CB8AC3E}">
        <p14:creationId xmlns:p14="http://schemas.microsoft.com/office/powerpoint/2010/main" val="312237412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22D98-64D0-9CDB-D27B-CA977279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</a:t>
            </a:r>
            <a:r>
              <a:rPr lang="ko-KR" altLang="en-US" dirty="0"/>
              <a:t>프롬프트 설정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5D1F28F6-9759-3A20-758A-98288BC744D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8313" y="1029868"/>
            <a:ext cx="11161945" cy="5518344"/>
          </a:xfrm>
        </p:spPr>
        <p:txBody>
          <a:bodyPr/>
          <a:lstStyle/>
          <a:p>
            <a:r>
              <a:rPr lang="ko-KR" altLang="en-US" dirty="0"/>
              <a:t>프롬프트를 저장한 환경변수</a:t>
            </a:r>
            <a:r>
              <a:rPr lang="en-US" altLang="ko-KR" dirty="0"/>
              <a:t>: PS1</a:t>
            </a:r>
          </a:p>
          <a:p>
            <a:pPr lvl="1"/>
            <a:r>
              <a:rPr lang="ko-KR" altLang="en-US" dirty="0"/>
              <a:t>환경 변수 </a:t>
            </a:r>
            <a:r>
              <a:rPr lang="en-US" altLang="ko-KR" dirty="0"/>
              <a:t>PS1</a:t>
            </a:r>
            <a:r>
              <a:rPr lang="ko-KR" altLang="en-US" dirty="0"/>
              <a:t>의 값 설정을 수정하면 프롬프트가 바뀜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457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AD383-CA24-F518-FF1A-A7FBA8A0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</a:t>
            </a:r>
            <a:r>
              <a:rPr lang="ko-KR" altLang="en-US" dirty="0"/>
              <a:t>프롬프트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4C1901-9940-3C0B-BADC-4CF5CEB756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8313" y="1029868"/>
            <a:ext cx="4147527" cy="5518344"/>
          </a:xfrm>
        </p:spPr>
        <p:txBody>
          <a:bodyPr/>
          <a:lstStyle/>
          <a:p>
            <a:r>
              <a:rPr lang="ko-KR" altLang="en-US" dirty="0"/>
              <a:t>이스케이프 문자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\u</a:t>
            </a:r>
          </a:p>
          <a:p>
            <a:pPr lvl="1"/>
            <a:r>
              <a:rPr lang="ko-KR" altLang="en-US" dirty="0"/>
              <a:t>셸이 문자의 의미를 해석하여 실행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59921C22-762F-9EDB-1931-C9213E159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"/>
          <a:stretch/>
        </p:blipFill>
        <p:spPr>
          <a:xfrm>
            <a:off x="4799856" y="1095468"/>
            <a:ext cx="6120680" cy="562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164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3B69F-1A10-570D-925A-71770A7D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</a:t>
            </a:r>
            <a:r>
              <a:rPr lang="ko-KR" altLang="en-US" dirty="0"/>
              <a:t>프롬프트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8E7FA-A40E-BBAE-32CB-85765F1040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프롬프트 변경 예</a:t>
            </a:r>
          </a:p>
        </p:txBody>
      </p:sp>
    </p:spTree>
    <p:extLst>
      <p:ext uri="{BB962C8B-B14F-4D97-AF65-F5344CB8AC3E}">
        <p14:creationId xmlns:p14="http://schemas.microsoft.com/office/powerpoint/2010/main" val="65302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사용자와 그룹 관리하기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그룹을 생성하고 소속된 다수 사용자 관리하기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2-1 </a:t>
            </a:r>
            <a:r>
              <a:rPr lang="en-US" altLang="ko-KR" sz="1600" b="1" dirty="0" err="1">
                <a:solidFill>
                  <a:srgbClr val="FF0000"/>
                </a:solidFill>
              </a:rPr>
              <a:t>userdel</a:t>
            </a:r>
            <a:r>
              <a:rPr lang="en-US" altLang="ko-KR" sz="1600" b="1" dirty="0">
                <a:solidFill>
                  <a:srgbClr val="FF0000"/>
                </a:solidFill>
              </a:rPr>
              <a:t> -r koreait1 </a:t>
            </a:r>
            <a:r>
              <a:rPr lang="ko-KR" altLang="en-US" sz="1600" dirty="0"/>
              <a:t>명령으로 </a:t>
            </a:r>
            <a:r>
              <a:rPr lang="en-US" altLang="ko-KR" sz="1600" dirty="0"/>
              <a:t>koreait1 </a:t>
            </a:r>
            <a:r>
              <a:rPr lang="ko-KR" altLang="en-US" sz="1600" dirty="0"/>
              <a:t>사용자 삭제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b="1" dirty="0" err="1">
                <a:solidFill>
                  <a:srgbClr val="FF0000"/>
                </a:solidFill>
              </a:rPr>
              <a:t>groupadd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ubuntuGroup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명령으로 </a:t>
            </a:r>
            <a:r>
              <a:rPr lang="en-US" altLang="ko-KR" sz="1600" dirty="0" err="1"/>
              <a:t>ubuntuGroup</a:t>
            </a:r>
            <a:r>
              <a:rPr lang="en-US" altLang="ko-KR" sz="1600" dirty="0"/>
              <a:t> </a:t>
            </a:r>
            <a:r>
              <a:rPr lang="ko-KR" altLang="en-US" sz="1600" dirty="0"/>
              <a:t>그룹을 만든 후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b="1" dirty="0">
                <a:solidFill>
                  <a:srgbClr val="FF0000"/>
                </a:solidFill>
              </a:rPr>
              <a:t>tail -5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/group </a:t>
            </a:r>
            <a:r>
              <a:rPr lang="ko-KR" altLang="en-US" sz="1600" dirty="0"/>
              <a:t>명령으로 확인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8963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8D19C-B60E-60AC-33E7-F512BD38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</a:t>
            </a:r>
            <a:r>
              <a:rPr lang="ko-KR" altLang="en-US" dirty="0"/>
              <a:t>프롬프트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FA80D-2961-A073-F5F9-76464346F0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프롬프트 정의하기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A90408-61D4-342F-4BD5-6D74A115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980728"/>
            <a:ext cx="6532249" cy="13681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2E15A0A-1E28-7343-16B5-D25A9D53BF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3"/>
          <a:stretch/>
        </p:blipFill>
        <p:spPr>
          <a:xfrm>
            <a:off x="1127448" y="2592513"/>
            <a:ext cx="914501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909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A0D09-A299-3300-8DF6-339DEE81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</a:t>
            </a:r>
            <a:r>
              <a:rPr lang="ko-KR" altLang="en-US" dirty="0"/>
              <a:t>프롬프트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EE2FC-922C-8D15-7410-3DEFEDE524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컬러 프롬프트 설정 예</a:t>
            </a:r>
          </a:p>
        </p:txBody>
      </p:sp>
    </p:spTree>
    <p:extLst>
      <p:ext uri="{BB962C8B-B14F-4D97-AF65-F5344CB8AC3E}">
        <p14:creationId xmlns:p14="http://schemas.microsoft.com/office/powerpoint/2010/main" val="39723416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D8671-25A3-35E7-56B0-92A7A6C2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 </a:t>
            </a:r>
            <a:r>
              <a:rPr lang="ko-KR" altLang="en-US" dirty="0"/>
              <a:t>프롬프트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80269-4AB9-9814-D9EF-B5C2CAD3DD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출력하지 않을 문자열 설정 추가하기</a:t>
            </a:r>
          </a:p>
        </p:txBody>
      </p:sp>
    </p:spTree>
    <p:extLst>
      <p:ext uri="{BB962C8B-B14F-4D97-AF65-F5344CB8AC3E}">
        <p14:creationId xmlns:p14="http://schemas.microsoft.com/office/powerpoint/2010/main" val="7054021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07 </a:t>
            </a:r>
            <a:r>
              <a:rPr lang="ko-KR" altLang="en-US" dirty="0"/>
              <a:t>환경 설정 파일</a:t>
            </a:r>
          </a:p>
        </p:txBody>
      </p:sp>
    </p:spTree>
    <p:extLst>
      <p:ext uri="{BB962C8B-B14F-4D97-AF65-F5344CB8AC3E}">
        <p14:creationId xmlns:p14="http://schemas.microsoft.com/office/powerpoint/2010/main" val="8665007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868E5-0521-888E-B8DC-DBF707FDA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BEBF0-DB57-3C52-D764-B3EE7763350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시스템 환경 설정 파일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01AF53F-C45E-B123-A126-5577E1A74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7"/>
          <a:stretch/>
        </p:blipFill>
        <p:spPr>
          <a:xfrm>
            <a:off x="911424" y="1727886"/>
            <a:ext cx="7632848" cy="48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67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7F146-55E8-38F4-382F-BD2EFBFC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환경 설정 파일</a:t>
            </a:r>
          </a:p>
        </p:txBody>
      </p:sp>
    </p:spTree>
    <p:extLst>
      <p:ext uri="{BB962C8B-B14F-4D97-AF65-F5344CB8AC3E}">
        <p14:creationId xmlns:p14="http://schemas.microsoft.com/office/powerpoint/2010/main" val="9836221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17639-CB42-2A44-806A-28B23368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FB37C-D6B9-AA64-EF71-221787DF218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사용자 환경 설정 파일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A341D77-DA0B-4C39-F7E1-351C8B9D4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5"/>
          <a:stretch/>
        </p:blipFill>
        <p:spPr>
          <a:xfrm>
            <a:off x="911424" y="1772816"/>
            <a:ext cx="965497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799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3F20B-7E0C-F192-1E60-6C069679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환경 설정 파일</a:t>
            </a:r>
          </a:p>
        </p:txBody>
      </p:sp>
    </p:spTree>
    <p:extLst>
      <p:ext uri="{BB962C8B-B14F-4D97-AF65-F5344CB8AC3E}">
        <p14:creationId xmlns:p14="http://schemas.microsoft.com/office/powerpoint/2010/main" val="4993625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03A5F-D8AF-1391-6033-4BFECF08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09A54-B8A0-5484-DBC3-6D5139AC9E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사용자 환경 설정 파일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 환경 설정 파일 적용하기</a:t>
            </a:r>
            <a:r>
              <a:rPr lang="en-US" altLang="ko-KR" dirty="0"/>
              <a:t>: .(</a:t>
            </a:r>
            <a:r>
              <a:rPr lang="ko-KR" altLang="en-US" dirty="0"/>
              <a:t>점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/>
              <a:t>source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C4E857-A69C-5C2D-2C24-2615D30D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1196752"/>
            <a:ext cx="4765622" cy="28083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A0989C-14E0-0F75-05D6-31BB5139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926470"/>
            <a:ext cx="6081653" cy="6815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12ABF6-2665-2356-A66F-5C6A676AB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05" y="5830832"/>
            <a:ext cx="6830180" cy="7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089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2120F-98F2-83CB-AE6D-7E5FD62E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</a:t>
            </a:r>
            <a:r>
              <a:rPr lang="ko-KR" altLang="en-US" dirty="0"/>
              <a:t>환경 설정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4592AF-1F15-06DF-B22A-2B027FB077C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다른 셸의 환경 설정 파일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3A2D4B5-760E-A4CF-86C0-852B69E77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/>
          <a:stretch/>
        </p:blipFill>
        <p:spPr>
          <a:xfrm>
            <a:off x="538385" y="1784648"/>
            <a:ext cx="10590245" cy="41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5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사용자와 그룹 관리하기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2-2 </a:t>
            </a:r>
            <a:r>
              <a:rPr lang="en-US" altLang="ko-KR" sz="1600" b="1" dirty="0" err="1">
                <a:solidFill>
                  <a:srgbClr val="FF0000"/>
                </a:solidFill>
              </a:rPr>
              <a:t>adduser</a:t>
            </a:r>
            <a:r>
              <a:rPr lang="en-US" altLang="ko-KR" sz="1600" b="1" dirty="0">
                <a:solidFill>
                  <a:srgbClr val="FF0000"/>
                </a:solidFill>
              </a:rPr>
              <a:t> --</a:t>
            </a:r>
            <a:r>
              <a:rPr lang="en-US" altLang="ko-KR" sz="1600" b="1" dirty="0" err="1">
                <a:solidFill>
                  <a:srgbClr val="FF0000"/>
                </a:solidFill>
              </a:rPr>
              <a:t>gid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그룹</a:t>
            </a:r>
            <a:r>
              <a:rPr lang="en-US" altLang="ko-KR" sz="1600" b="1" dirty="0">
                <a:solidFill>
                  <a:srgbClr val="FF0000"/>
                </a:solidFill>
              </a:rPr>
              <a:t>ID </a:t>
            </a:r>
            <a:r>
              <a:rPr lang="ko-KR" altLang="en-US" sz="1600" b="1" dirty="0">
                <a:solidFill>
                  <a:srgbClr val="FF0000"/>
                </a:solidFill>
              </a:rPr>
              <a:t>사용자 </a:t>
            </a:r>
            <a:r>
              <a:rPr lang="ko-KR" altLang="en-US" sz="1600" dirty="0"/>
              <a:t>명령으로 새로운 </a:t>
            </a:r>
            <a:r>
              <a:rPr lang="en-US" altLang="ko-KR" sz="1600" dirty="0"/>
              <a:t>koreait1, koreait2 </a:t>
            </a:r>
            <a:r>
              <a:rPr lang="ko-KR" altLang="en-US" sz="1600" dirty="0"/>
              <a:t>사용자 생성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ubuntuGroup</a:t>
            </a:r>
            <a:r>
              <a:rPr lang="en-US" altLang="ko-KR" sz="1600" dirty="0"/>
              <a:t> </a:t>
            </a:r>
            <a:r>
              <a:rPr lang="ko-KR" altLang="en-US" sz="1600" dirty="0"/>
              <a:t>그룹</a:t>
            </a:r>
            <a:r>
              <a:rPr lang="en-US" altLang="ko-KR" sz="1600" dirty="0"/>
              <a:t>(</a:t>
            </a:r>
            <a:r>
              <a:rPr lang="ko-KR" altLang="en-US" sz="1600" dirty="0"/>
              <a:t>그룹 </a:t>
            </a:r>
            <a:r>
              <a:rPr lang="en-US" altLang="ko-KR" sz="1600" dirty="0"/>
              <a:t>ID</a:t>
            </a:r>
            <a:r>
              <a:rPr lang="ko-KR" altLang="en-US" sz="1600" dirty="0"/>
              <a:t>는 </a:t>
            </a:r>
            <a:r>
              <a:rPr lang="en-US" altLang="ko-KR" sz="1600" dirty="0"/>
              <a:t>1001)</a:t>
            </a:r>
            <a:r>
              <a:rPr lang="ko-KR" altLang="en-US" sz="1600" dirty="0"/>
              <a:t>으로 지정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둘 다 암호를 ‘</a:t>
            </a:r>
            <a:r>
              <a:rPr lang="en-US" altLang="ko-KR" sz="1600" b="1" dirty="0">
                <a:solidFill>
                  <a:srgbClr val="FF0000"/>
                </a:solidFill>
              </a:rPr>
              <a:t>1234</a:t>
            </a:r>
            <a:r>
              <a:rPr lang="en-US" altLang="ko-KR" sz="1600" dirty="0"/>
              <a:t>’</a:t>
            </a:r>
            <a:r>
              <a:rPr lang="ko-KR" altLang="en-US" sz="1600" dirty="0"/>
              <a:t>로 설정하고 나머지는 모두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0339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사용자와 그룹 관리하기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2-3 </a:t>
            </a:r>
            <a:r>
              <a:rPr lang="en-US" altLang="ko-KR" sz="1600" b="1" dirty="0">
                <a:solidFill>
                  <a:srgbClr val="FF0000"/>
                </a:solidFill>
              </a:rPr>
              <a:t>tail -5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/passwd </a:t>
            </a:r>
            <a:r>
              <a:rPr lang="ko-KR" altLang="en-US" sz="1600" dirty="0"/>
              <a:t>명령으로 </a:t>
            </a:r>
            <a:r>
              <a:rPr lang="en-US" altLang="ko-KR" sz="1600" dirty="0" err="1"/>
              <a:t>passwd</a:t>
            </a:r>
            <a:r>
              <a:rPr lang="en-US" altLang="ko-KR" sz="1600" dirty="0"/>
              <a:t> </a:t>
            </a:r>
            <a:r>
              <a:rPr lang="ko-KR" altLang="en-US" sz="1600" dirty="0"/>
              <a:t>파일 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그룹 </a:t>
            </a:r>
            <a:r>
              <a:rPr lang="en-US" altLang="ko-KR" sz="1600" dirty="0"/>
              <a:t>ID</a:t>
            </a:r>
            <a:r>
              <a:rPr lang="ko-KR" altLang="en-US" sz="1600" dirty="0"/>
              <a:t>는 모두 </a:t>
            </a:r>
            <a:r>
              <a:rPr lang="en-US" altLang="ko-KR" sz="1600" dirty="0"/>
              <a:t>1001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앞에서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/group </a:t>
            </a:r>
            <a:r>
              <a:rPr lang="ko-KR" altLang="en-US" sz="1600" dirty="0"/>
              <a:t>파일의 </a:t>
            </a:r>
            <a:r>
              <a:rPr lang="en-US" altLang="ko-KR" sz="1600" dirty="0"/>
              <a:t>1001</a:t>
            </a:r>
            <a:r>
              <a:rPr lang="ko-KR" altLang="en-US" sz="1600" dirty="0"/>
              <a:t>이 </a:t>
            </a:r>
            <a:r>
              <a:rPr lang="en-US" altLang="ko-KR" sz="1600" dirty="0" err="1"/>
              <a:t>ubuntuGroup</a:t>
            </a:r>
            <a:r>
              <a:rPr lang="ko-KR" altLang="en-US" sz="1600" dirty="0"/>
              <a:t>임을 확인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3-4 </a:t>
            </a:r>
            <a:r>
              <a:rPr lang="ko-KR" altLang="en-US" sz="1600" dirty="0"/>
              <a:t>비밀번호가 설정된 파일을 </a:t>
            </a:r>
            <a:r>
              <a:rPr lang="en-US" altLang="ko-KR" sz="1600" b="1" dirty="0">
                <a:solidFill>
                  <a:srgbClr val="FF0000"/>
                </a:solidFill>
              </a:rPr>
              <a:t>tail -5 /</a:t>
            </a:r>
            <a:r>
              <a:rPr lang="en-US" altLang="ko-KR" sz="1600" b="1" dirty="0" err="1">
                <a:solidFill>
                  <a:srgbClr val="FF0000"/>
                </a:solidFill>
              </a:rPr>
              <a:t>etc</a:t>
            </a:r>
            <a:r>
              <a:rPr lang="en-US" altLang="ko-KR" sz="1600" b="1" dirty="0">
                <a:solidFill>
                  <a:srgbClr val="FF0000"/>
                </a:solidFill>
              </a:rPr>
              <a:t>/shadow </a:t>
            </a:r>
            <a:r>
              <a:rPr lang="ko-KR" altLang="en-US" sz="1600" dirty="0"/>
              <a:t>명령으로 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koreait1, koreait2 </a:t>
            </a:r>
            <a:r>
              <a:rPr lang="ko-KR" altLang="en-US" sz="1600" dirty="0"/>
              <a:t>사용자에 비밀번호가 설정되어 있음 확인 가능</a:t>
            </a:r>
            <a:r>
              <a:rPr lang="en-US" altLang="ko-KR" sz="1600" dirty="0"/>
              <a:t> </a:t>
            </a:r>
          </a:p>
          <a:p>
            <a:pPr marL="93662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378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사용자와 그룹 관리하기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2-5 </a:t>
            </a:r>
            <a:r>
              <a:rPr lang="en-US" altLang="ko-KR" sz="1600" b="1" dirty="0">
                <a:solidFill>
                  <a:srgbClr val="FF0000"/>
                </a:solidFill>
              </a:rPr>
              <a:t>ls -l </a:t>
            </a:r>
            <a:r>
              <a:rPr lang="ko-KR" altLang="en-US" sz="1600" dirty="0"/>
              <a:t>디렉터리 명령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koreait1 </a:t>
            </a:r>
            <a:r>
              <a:rPr lang="ko-KR" altLang="en-US" sz="1600" dirty="0"/>
              <a:t>사용자의 홈 디렉터리인 </a:t>
            </a:r>
            <a:r>
              <a:rPr lang="en-US" altLang="ko-KR" sz="1600" dirty="0"/>
              <a:t>/home/habit1</a:t>
            </a:r>
            <a:r>
              <a:rPr lang="ko-KR" altLang="en-US" sz="1600" dirty="0"/>
              <a:t>과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skel</a:t>
            </a:r>
            <a:r>
              <a:rPr lang="en-US" altLang="ko-KR" sz="1600" dirty="0"/>
              <a:t> </a:t>
            </a:r>
            <a:r>
              <a:rPr lang="ko-KR" altLang="en-US" sz="1600" dirty="0"/>
              <a:t>디렉터리 비교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4392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파일 유형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783974" cy="5669958"/>
          </a:xfrm>
        </p:spPr>
        <p:txBody>
          <a:bodyPr/>
          <a:lstStyle/>
          <a:p>
            <a:r>
              <a:rPr lang="ko-KR" altLang="en-US" dirty="0"/>
              <a:t>소유권</a:t>
            </a:r>
            <a:r>
              <a:rPr lang="en-US" altLang="ko-KR" dirty="0"/>
              <a:t>(ownership)</a:t>
            </a:r>
            <a:r>
              <a:rPr lang="ko-KR" altLang="en-US" dirty="0"/>
              <a:t>과 허가권</a:t>
            </a:r>
            <a:r>
              <a:rPr lang="en-US" altLang="ko-KR" dirty="0"/>
              <a:t>(permission)</a:t>
            </a:r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/>
              <a:t>root </a:t>
            </a:r>
            <a:r>
              <a:rPr lang="ko-KR" altLang="en-US" sz="1600" dirty="0"/>
              <a:t>사용자가 자신의 홈 디렉터리에서 </a:t>
            </a:r>
            <a:r>
              <a:rPr lang="en-US" altLang="ko-KR" sz="1600" b="1" dirty="0">
                <a:solidFill>
                  <a:srgbClr val="FF0000"/>
                </a:solidFill>
              </a:rPr>
              <a:t>touch mydata.txt </a:t>
            </a:r>
            <a:r>
              <a:rPr lang="ko-KR" altLang="en-US" sz="1600" dirty="0"/>
              <a:t>명령으로 빈 파일을 만들고 </a:t>
            </a:r>
            <a:endParaRPr lang="en-US" altLang="ko-KR" sz="1600" dirty="0"/>
          </a:p>
          <a:p>
            <a:pPr marL="357188" lvl="1" indent="0">
              <a:lnSpc>
                <a:spcPct val="150000"/>
              </a:lnSpc>
              <a:buNone/>
            </a:pPr>
            <a:r>
              <a:rPr lang="en-US" altLang="ko-KR" sz="1600" dirty="0"/>
              <a:t>   </a:t>
            </a:r>
            <a:r>
              <a:rPr lang="en-US" altLang="ko-KR" sz="1600" b="1" dirty="0">
                <a:solidFill>
                  <a:srgbClr val="FF0000"/>
                </a:solidFill>
              </a:rPr>
              <a:t>ls -l </a:t>
            </a:r>
            <a:r>
              <a:rPr lang="ko-KR" altLang="en-US" sz="1600" dirty="0"/>
              <a:t>명령을 실행하면 다음과 같이 나타남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357188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14892"/>
          <a:stretch/>
        </p:blipFill>
        <p:spPr>
          <a:xfrm>
            <a:off x="2528010" y="3773311"/>
            <a:ext cx="7134225" cy="1305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009" y="2082940"/>
            <a:ext cx="7009524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6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파일 허가권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783974" cy="5669958"/>
          </a:xfrm>
        </p:spPr>
        <p:txBody>
          <a:bodyPr>
            <a:normAutofit/>
          </a:bodyPr>
          <a:lstStyle/>
          <a:p>
            <a:r>
              <a:rPr lang="ko-KR" altLang="en-US" dirty="0"/>
              <a:t>파일 소유권</a:t>
            </a:r>
            <a:r>
              <a:rPr lang="en-US" altLang="ko-KR" dirty="0"/>
              <a:t>(ownership)</a:t>
            </a:r>
            <a:r>
              <a:rPr lang="ko-KR" altLang="en-US" dirty="0"/>
              <a:t>과 허가권</a:t>
            </a:r>
            <a:r>
              <a:rPr lang="en-US" altLang="ko-KR" dirty="0"/>
              <a:t>(permission)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파일 허가권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파일 허가권은 ‘</a:t>
            </a:r>
            <a:r>
              <a:rPr lang="en-US" altLang="ko-KR" sz="1600" dirty="0" err="1"/>
              <a:t>rw</a:t>
            </a:r>
            <a:r>
              <a:rPr lang="en-US" altLang="ko-KR" sz="1600" dirty="0"/>
              <a:t>-’, ‘r--’, ‘r--’</a:t>
            </a:r>
            <a:r>
              <a:rPr lang="ko-KR" altLang="en-US" sz="1600" dirty="0"/>
              <a:t>와 같이 </a:t>
            </a:r>
            <a:r>
              <a:rPr lang="en-US" altLang="ko-KR" sz="1600" dirty="0"/>
              <a:t>3</a:t>
            </a:r>
            <a:r>
              <a:rPr lang="ko-KR" altLang="en-US" sz="1600" dirty="0"/>
              <a:t>개씩 끊어서 구분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r</a:t>
            </a:r>
            <a:r>
              <a:rPr lang="ko-KR" altLang="en-US" sz="1600" dirty="0"/>
              <a:t>은 </a:t>
            </a:r>
            <a:r>
              <a:rPr lang="en-US" altLang="ko-KR" sz="1600" dirty="0"/>
              <a:t>read, w</a:t>
            </a:r>
            <a:r>
              <a:rPr lang="ko-KR" altLang="en-US" sz="1600" dirty="0"/>
              <a:t>는 </a:t>
            </a:r>
            <a:r>
              <a:rPr lang="en-US" altLang="ko-KR" sz="1600" dirty="0"/>
              <a:t>write, x</a:t>
            </a:r>
            <a:r>
              <a:rPr lang="ko-KR" altLang="en-US" sz="1600" dirty="0"/>
              <a:t>는 </a:t>
            </a:r>
            <a:r>
              <a:rPr lang="en-US" altLang="ko-KR" sz="1600" dirty="0"/>
              <a:t>execute</a:t>
            </a:r>
            <a:r>
              <a:rPr lang="ko-KR" altLang="en-US" sz="1600" dirty="0"/>
              <a:t>의 약자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‘</a:t>
            </a:r>
            <a:r>
              <a:rPr lang="en-US" altLang="ko-KR" sz="1600" dirty="0" err="1"/>
              <a:t>rw</a:t>
            </a:r>
            <a:r>
              <a:rPr lang="en-US" altLang="ko-KR" sz="1600" dirty="0"/>
              <a:t>-’</a:t>
            </a:r>
            <a:r>
              <a:rPr lang="ko-KR" altLang="en-US" sz="1600" dirty="0"/>
              <a:t>는 읽거나 쓸 수 있지만 실행할 수는 없다는 의미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ko-KR" altLang="en-US" sz="1600" dirty="0"/>
              <a:t>읽고 쓰고 실행할 수 있는 파일은 ‘</a:t>
            </a:r>
            <a:r>
              <a:rPr lang="en-US" altLang="ko-KR" sz="1600" dirty="0" err="1"/>
              <a:t>rwx</a:t>
            </a:r>
            <a:r>
              <a:rPr lang="en-US" altLang="ko-KR" sz="1600" dirty="0"/>
              <a:t>’</a:t>
            </a:r>
            <a:r>
              <a:rPr lang="ko-KR" altLang="en-US" sz="1600" dirty="0"/>
              <a:t>로 표시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sz="1700" dirty="0"/>
          </a:p>
          <a:p>
            <a:pPr lvl="2">
              <a:lnSpc>
                <a:spcPct val="150000"/>
              </a:lnSpc>
            </a:pPr>
            <a:endParaRPr lang="en-US" altLang="ko-KR" sz="1700" dirty="0"/>
          </a:p>
          <a:p>
            <a:pPr lvl="2">
              <a:lnSpc>
                <a:spcPct val="150000"/>
              </a:lnSpc>
            </a:pPr>
            <a:endParaRPr lang="en-US" altLang="ko-KR" sz="1700" dirty="0"/>
          </a:p>
          <a:p>
            <a:pPr lvl="2">
              <a:lnSpc>
                <a:spcPct val="150000"/>
              </a:lnSpc>
            </a:pPr>
            <a:endParaRPr lang="en-US" altLang="ko-KR" sz="1700" dirty="0"/>
          </a:p>
          <a:p>
            <a:pPr lvl="1"/>
            <a:endParaRPr lang="ko-KR" altLang="en-US" sz="17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4420"/>
          <a:stretch/>
        </p:blipFill>
        <p:spPr>
          <a:xfrm>
            <a:off x="2405590" y="3429001"/>
            <a:ext cx="3960440" cy="13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4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ko-KR" altLang="en-US" dirty="0"/>
              <a:t>파일 허가권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545506" y="2843936"/>
            <a:ext cx="9080499" cy="3104673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ko-KR" altLang="en-US" sz="1600" dirty="0"/>
              <a:t>첫 번째의 ‘</a:t>
            </a:r>
            <a:r>
              <a:rPr lang="en-US" altLang="ko-KR" sz="1600" dirty="0" err="1"/>
              <a:t>rw</a:t>
            </a:r>
            <a:r>
              <a:rPr lang="en-US" altLang="ko-KR" sz="1600" dirty="0"/>
              <a:t>-’</a:t>
            </a:r>
            <a:r>
              <a:rPr lang="ko-KR" altLang="en-US" sz="1600" dirty="0"/>
              <a:t>는 소유자</a:t>
            </a:r>
            <a:r>
              <a:rPr lang="en-US" altLang="ko-KR" sz="1600" dirty="0"/>
              <a:t>(user)</a:t>
            </a:r>
            <a:r>
              <a:rPr lang="ko-KR" altLang="en-US" sz="1600" dirty="0"/>
              <a:t>의 파일 접근 권한을</a:t>
            </a:r>
            <a:r>
              <a:rPr lang="en-US" altLang="ko-KR" sz="1600" dirty="0"/>
              <a:t>, </a:t>
            </a:r>
            <a:r>
              <a:rPr lang="ko-KR" altLang="en-US" sz="1600" dirty="0"/>
              <a:t>두 번째의 ‘</a:t>
            </a:r>
            <a:r>
              <a:rPr lang="en-US" altLang="ko-KR" sz="1600" dirty="0"/>
              <a:t>r--’</a:t>
            </a:r>
            <a:r>
              <a:rPr lang="ko-KR" altLang="en-US" sz="1600" dirty="0"/>
              <a:t>는 그룹</a:t>
            </a:r>
            <a:r>
              <a:rPr lang="en-US" altLang="ko-KR" sz="1600" dirty="0"/>
              <a:t>(group)</a:t>
            </a:r>
            <a:r>
              <a:rPr lang="ko-KR" altLang="en-US" sz="1600" dirty="0"/>
              <a:t>의 파일 접근 권한을</a:t>
            </a:r>
            <a:r>
              <a:rPr lang="en-US" altLang="ko-KR" sz="1600" dirty="0"/>
              <a:t>, </a:t>
            </a:r>
            <a:r>
              <a:rPr lang="ko-KR" altLang="en-US" sz="1600" dirty="0"/>
              <a:t>세 번째의 ‘</a:t>
            </a:r>
            <a:r>
              <a:rPr lang="en-US" altLang="ko-KR" sz="1600" dirty="0"/>
              <a:t>r--’</a:t>
            </a:r>
            <a:r>
              <a:rPr lang="ko-KR" altLang="en-US" sz="1600" dirty="0"/>
              <a:t>는 그 외 사용자</a:t>
            </a:r>
            <a:r>
              <a:rPr lang="en-US" altLang="ko-KR" sz="1600" dirty="0"/>
              <a:t>(other)</a:t>
            </a:r>
            <a:r>
              <a:rPr lang="ko-KR" altLang="en-US" sz="1600" dirty="0"/>
              <a:t>의 파일 접근 권한을 의미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소유자의 허가권을 나타내는 </a:t>
            </a:r>
            <a:r>
              <a:rPr lang="en-US" altLang="ko-KR" sz="1600" dirty="0"/>
              <a:t>6</a:t>
            </a:r>
            <a:r>
              <a:rPr lang="ko-KR" altLang="en-US" sz="1600" dirty="0"/>
              <a:t>은 </a:t>
            </a:r>
            <a:r>
              <a:rPr lang="en-US" altLang="ko-KR" sz="1600" dirty="0"/>
              <a:t>2</a:t>
            </a:r>
            <a:r>
              <a:rPr lang="ko-KR" altLang="en-US" sz="1600" dirty="0"/>
              <a:t>진수로 </a:t>
            </a:r>
            <a:r>
              <a:rPr lang="en-US" altLang="ko-KR" sz="1600" dirty="0"/>
              <a:t>110</a:t>
            </a:r>
            <a:r>
              <a:rPr lang="ko-KR" altLang="en-US" sz="1600" dirty="0"/>
              <a:t>이므로 ‘</a:t>
            </a:r>
            <a:r>
              <a:rPr lang="en-US" altLang="ko-KR" sz="1600" dirty="0" err="1"/>
              <a:t>rw</a:t>
            </a:r>
            <a:r>
              <a:rPr lang="en-US" altLang="ko-KR" sz="1600" dirty="0"/>
              <a:t>-’</a:t>
            </a:r>
            <a:r>
              <a:rPr lang="ko-KR" altLang="en-US" sz="1600" dirty="0"/>
              <a:t>로</a:t>
            </a:r>
            <a:r>
              <a:rPr lang="en-US" altLang="ko-KR" sz="1600" dirty="0"/>
              <a:t>, </a:t>
            </a:r>
            <a:r>
              <a:rPr lang="ko-KR" altLang="en-US" sz="1600" dirty="0"/>
              <a:t>그룹의 허가권을 나타내는 </a:t>
            </a:r>
            <a:r>
              <a:rPr lang="en-US" altLang="ko-KR" sz="1600" dirty="0"/>
              <a:t>4</a:t>
            </a:r>
            <a:r>
              <a:rPr lang="ko-KR" altLang="en-US" sz="1600" dirty="0"/>
              <a:t>는 </a:t>
            </a:r>
            <a:r>
              <a:rPr lang="en-US" altLang="ko-KR" sz="1600" dirty="0"/>
              <a:t>2</a:t>
            </a:r>
            <a:r>
              <a:rPr lang="ko-KR" altLang="en-US" sz="1600" dirty="0"/>
              <a:t>진수로 </a:t>
            </a:r>
            <a:r>
              <a:rPr lang="en-US" altLang="ko-KR" sz="1600" dirty="0"/>
              <a:t>100</a:t>
            </a:r>
            <a:r>
              <a:rPr lang="ko-KR" altLang="en-US" sz="1600" dirty="0"/>
              <a:t>이므로 ‘</a:t>
            </a:r>
            <a:r>
              <a:rPr lang="en-US" altLang="ko-KR" sz="1600" dirty="0"/>
              <a:t>r--’</a:t>
            </a:r>
            <a:r>
              <a:rPr lang="ko-KR" altLang="en-US" sz="1600" dirty="0"/>
              <a:t>로</a:t>
            </a:r>
            <a:r>
              <a:rPr lang="en-US" altLang="ko-KR" sz="1600" dirty="0"/>
              <a:t>, </a:t>
            </a:r>
            <a:r>
              <a:rPr lang="ko-KR" altLang="en-US" sz="1600" dirty="0"/>
              <a:t>그 외 사용자의 허가권을 나타내는 </a:t>
            </a:r>
            <a:r>
              <a:rPr lang="en-US" altLang="ko-KR" sz="1600" dirty="0"/>
              <a:t>4</a:t>
            </a:r>
            <a:r>
              <a:rPr lang="ko-KR" altLang="en-US" sz="1600" dirty="0"/>
              <a:t>도 </a:t>
            </a:r>
            <a:r>
              <a:rPr lang="en-US" altLang="ko-KR" sz="1600" dirty="0"/>
              <a:t>2</a:t>
            </a:r>
            <a:r>
              <a:rPr lang="ko-KR" altLang="en-US" sz="1600" dirty="0"/>
              <a:t>진수로 </a:t>
            </a:r>
            <a:r>
              <a:rPr lang="en-US" altLang="ko-KR" sz="1600" dirty="0"/>
              <a:t>100</a:t>
            </a:r>
            <a:r>
              <a:rPr lang="ko-KR" altLang="en-US" sz="1600" dirty="0"/>
              <a:t>이므로 ‘</a:t>
            </a:r>
            <a:r>
              <a:rPr lang="en-US" altLang="ko-KR" sz="1600" dirty="0"/>
              <a:t>r--’</a:t>
            </a:r>
            <a:r>
              <a:rPr lang="ko-KR" altLang="en-US" sz="1600" dirty="0"/>
              <a:t>로 표현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디렉터리</a:t>
            </a:r>
            <a:r>
              <a:rPr lang="en-US" altLang="ko-KR" sz="1600" dirty="0"/>
              <a:t>(</a:t>
            </a:r>
            <a:r>
              <a:rPr lang="ko-KR" altLang="en-US" sz="1600" dirty="0"/>
              <a:t>폴더</a:t>
            </a:r>
            <a:r>
              <a:rPr lang="en-US" altLang="ko-KR" sz="1600" dirty="0"/>
              <a:t>)</a:t>
            </a:r>
            <a:r>
              <a:rPr lang="ko-KR" altLang="en-US" sz="1600" dirty="0"/>
              <a:t>를 해당 디렉터리로 이동하려면 실행</a:t>
            </a:r>
            <a:r>
              <a:rPr lang="en-US" altLang="ko-KR" sz="1600" dirty="0"/>
              <a:t>(x) </a:t>
            </a:r>
            <a:r>
              <a:rPr lang="ko-KR" altLang="en-US" sz="1600" dirty="0"/>
              <a:t>권한이 반드시 있어야 함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r>
              <a:rPr lang="ko-KR" altLang="en-US" sz="1600" dirty="0"/>
              <a:t>따라서 일반적으로 디렉터리에는 소유자</a:t>
            </a:r>
            <a:r>
              <a:rPr lang="en-US" altLang="ko-KR" sz="1600" dirty="0"/>
              <a:t>, </a:t>
            </a:r>
            <a:r>
              <a:rPr lang="ko-KR" altLang="en-US" sz="1600" dirty="0"/>
              <a:t>그룹</a:t>
            </a:r>
            <a:r>
              <a:rPr lang="en-US" altLang="ko-KR" sz="1600" dirty="0"/>
              <a:t>, </a:t>
            </a:r>
            <a:r>
              <a:rPr lang="ko-KR" altLang="en-US" sz="1600" dirty="0"/>
              <a:t>그 외 사용자의 실행</a:t>
            </a:r>
            <a:r>
              <a:rPr lang="en-US" altLang="ko-KR" sz="1600" dirty="0"/>
              <a:t>(x) </a:t>
            </a:r>
            <a:r>
              <a:rPr lang="ko-KR" altLang="en-US" sz="1600" dirty="0"/>
              <a:t>권한이 설정됨</a:t>
            </a:r>
            <a:endParaRPr lang="en-US" altLang="ko-KR" sz="1600" dirty="0"/>
          </a:p>
          <a:p>
            <a:pPr lvl="1"/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3219"/>
          <a:stretch/>
        </p:blipFill>
        <p:spPr>
          <a:xfrm>
            <a:off x="2270575" y="1268761"/>
            <a:ext cx="3960440" cy="13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16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ko-KR" altLang="en-US" dirty="0"/>
              <a:t>파일 허가권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783974" cy="5669958"/>
          </a:xfrm>
        </p:spPr>
        <p:txBody>
          <a:bodyPr/>
          <a:lstStyle/>
          <a:p>
            <a:r>
              <a:rPr lang="en-US" altLang="ko-KR" dirty="0" err="1"/>
              <a:t>chmod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파일 허가권을 변경하는 명령어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root </a:t>
            </a:r>
            <a:r>
              <a:rPr lang="ko-KR" altLang="en-US" sz="1600" dirty="0"/>
              <a:t>사용자 또는 해당 파일의 소유자만 실행 가능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FF0000"/>
                </a:solidFill>
              </a:rPr>
              <a:t>chmod</a:t>
            </a:r>
            <a:r>
              <a:rPr lang="en-US" altLang="ko-KR" sz="1600" b="1" dirty="0">
                <a:solidFill>
                  <a:srgbClr val="FF0000"/>
                </a:solidFill>
              </a:rPr>
              <a:t> 777 mydata.txt </a:t>
            </a:r>
            <a:r>
              <a:rPr lang="ko-KR" altLang="en-US" sz="1600" dirty="0"/>
              <a:t>명령을 실행하면 모든 사용자가 </a:t>
            </a:r>
            <a:r>
              <a:rPr lang="en-US" altLang="ko-KR" sz="1600" dirty="0"/>
              <a:t>mydata.txt </a:t>
            </a:r>
            <a:r>
              <a:rPr lang="ko-KR" altLang="en-US" sz="1600" dirty="0"/>
              <a:t>파일은 읽고 쓰고 실행할 수 있음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상대 모드</a:t>
            </a:r>
            <a:r>
              <a:rPr lang="en-US" altLang="ko-KR" sz="1600" dirty="0"/>
              <a:t>(symbolic method)</a:t>
            </a:r>
            <a:r>
              <a:rPr lang="ko-KR" altLang="en-US" sz="1600" dirty="0"/>
              <a:t>로도 사용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FF0000"/>
                </a:solidFill>
              </a:rPr>
              <a:t>chmod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u+x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</a:rPr>
              <a:t>파일명 </a:t>
            </a:r>
            <a:r>
              <a:rPr lang="ko-KR" altLang="en-US" sz="1600" dirty="0"/>
              <a:t>명령은 소유자</a:t>
            </a:r>
            <a:r>
              <a:rPr lang="en-US" altLang="ko-KR" sz="1600" dirty="0"/>
              <a:t>(User)</a:t>
            </a:r>
            <a:r>
              <a:rPr lang="ko-KR" altLang="en-US" sz="1600" dirty="0"/>
              <a:t>에게 실행</a:t>
            </a:r>
            <a:r>
              <a:rPr lang="en-US" altLang="ko-KR" sz="1600" dirty="0"/>
              <a:t>(</a:t>
            </a:r>
            <a:r>
              <a:rPr lang="en-US" altLang="ko-KR" sz="1600" dirty="0" err="1"/>
              <a:t>eXecute</a:t>
            </a:r>
            <a:r>
              <a:rPr lang="en-US" altLang="ko-KR" sz="1600" dirty="0"/>
              <a:t>) </a:t>
            </a:r>
            <a:r>
              <a:rPr lang="ko-KR" altLang="en-US" sz="1600" dirty="0"/>
              <a:t>권한을 허가하라</a:t>
            </a:r>
            <a:r>
              <a:rPr lang="en-US" altLang="ko-KR" sz="1600" dirty="0"/>
              <a:t>(+)</a:t>
            </a:r>
            <a:r>
              <a:rPr lang="ko-KR" altLang="en-US" sz="1600" dirty="0"/>
              <a:t>는 의미</a:t>
            </a: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77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ko-KR" altLang="en-US" dirty="0"/>
              <a:t>사용자와 그룹의 개념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783974" cy="6030671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리눅스의 다중 사용자 시스템</a:t>
            </a:r>
            <a:endParaRPr lang="en-US" altLang="ko-KR" sz="1800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리눅스 서버 </a:t>
            </a:r>
            <a:r>
              <a:rPr lang="en-US" altLang="ko-KR" sz="1600" dirty="0"/>
              <a:t>1</a:t>
            </a:r>
            <a:r>
              <a:rPr lang="ko-KR" altLang="en-US" sz="1600" dirty="0"/>
              <a:t>대에 여러 사용자가 동시에 접속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슈퍼 유저에게는 사용자 생성 권한을 포함해</a:t>
            </a:r>
            <a:r>
              <a:rPr lang="en-US" altLang="ko-KR" sz="1600" dirty="0"/>
              <a:t>,</a:t>
            </a:r>
            <a:r>
              <a:rPr lang="ko-KR" altLang="en-US" sz="1600" dirty="0"/>
              <a:t> 모든 작업을 실행할 수 있는 권한이 주어짐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모든 사용자는 혼자서 존재하는 것이 아니라 하나 이상의 그룹에 소속되어야 함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/>
              <a:t>vi </a:t>
            </a:r>
            <a:r>
              <a:rPr lang="ko-KR" altLang="en-US" sz="1600" dirty="0"/>
              <a:t>에디터 또는 </a:t>
            </a:r>
            <a:r>
              <a:rPr lang="en-US" altLang="ko-KR" sz="1600" dirty="0" err="1"/>
              <a:t>gedit</a:t>
            </a:r>
            <a:r>
              <a:rPr lang="ko-KR" altLang="en-US" sz="1600" dirty="0"/>
              <a:t>로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passwd</a:t>
            </a:r>
            <a:r>
              <a:rPr lang="en-US" altLang="ko-KR" sz="1600" dirty="0"/>
              <a:t> </a:t>
            </a:r>
            <a:r>
              <a:rPr lang="ko-KR" altLang="en-US" sz="1600" dirty="0"/>
              <a:t>파일 열기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각 행은 ‘사용자 이름</a:t>
            </a:r>
            <a:r>
              <a:rPr lang="en-US" altLang="ko-KR" sz="1600" dirty="0"/>
              <a:t>:</a:t>
            </a:r>
            <a:r>
              <a:rPr lang="ko-KR" altLang="en-US" sz="1600" dirty="0"/>
              <a:t>비밀번호</a:t>
            </a:r>
            <a:r>
              <a:rPr lang="en-US" altLang="ko-KR" sz="1600" dirty="0"/>
              <a:t>:</a:t>
            </a:r>
            <a:r>
              <a:rPr lang="ko-KR" altLang="en-US" sz="1600" dirty="0"/>
              <a:t>사용자 </a:t>
            </a:r>
            <a:r>
              <a:rPr lang="en-US" altLang="ko-KR" sz="1600" dirty="0"/>
              <a:t>ID:</a:t>
            </a:r>
            <a:r>
              <a:rPr lang="ko-KR" altLang="en-US" sz="1600" dirty="0"/>
              <a:t>사용자 소속 그룹 </a:t>
            </a:r>
            <a:r>
              <a:rPr lang="en-US" altLang="ko-KR" sz="1600" dirty="0"/>
              <a:t>ID:</a:t>
            </a:r>
            <a:r>
              <a:rPr lang="ko-KR" altLang="en-US" sz="1600" dirty="0"/>
              <a:t>추가 정보</a:t>
            </a:r>
            <a:r>
              <a:rPr lang="en-US" altLang="ko-KR" sz="1600" dirty="0"/>
              <a:t>:</a:t>
            </a:r>
            <a:r>
              <a:rPr lang="ko-KR" altLang="en-US" sz="1600" dirty="0"/>
              <a:t>홈 디렉터리</a:t>
            </a:r>
            <a:r>
              <a:rPr lang="en-US" altLang="ko-KR" sz="1600" dirty="0"/>
              <a:t>: </a:t>
            </a:r>
            <a:r>
              <a:rPr lang="ko-KR" altLang="en-US" sz="1600" dirty="0"/>
              <a:t>기본 </a:t>
            </a:r>
            <a:r>
              <a:rPr lang="ko-KR" altLang="en-US" sz="1600" dirty="0" err="1"/>
              <a:t>셸’을</a:t>
            </a:r>
            <a:r>
              <a:rPr lang="ko-KR" altLang="en-US" sz="1600" dirty="0"/>
              <a:t> 의미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71" y="2438891"/>
            <a:ext cx="8066667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7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en-US" altLang="ko-KR" dirty="0"/>
              <a:t>2-3 </a:t>
            </a:r>
            <a:r>
              <a:rPr lang="ko-KR" altLang="en-US" dirty="0"/>
              <a:t>파일 소유권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963994" cy="5669958"/>
          </a:xfrm>
        </p:spPr>
        <p:txBody>
          <a:bodyPr/>
          <a:lstStyle/>
          <a:p>
            <a:r>
              <a:rPr lang="ko-KR" altLang="en-US" dirty="0"/>
              <a:t>파일 소유권 개념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파일 소유권은 특정 사용자와 그룹이 파일에 대한 소유 권한을 가지는 것을 의미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Mydata.txt </a:t>
            </a:r>
            <a:r>
              <a:rPr lang="ko-KR" altLang="en-US" sz="1600" dirty="0"/>
              <a:t>파일의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소유자가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사용자이고 소유 그룹도 </a:t>
            </a:r>
            <a:r>
              <a:rPr lang="en-US" altLang="ko-KR" sz="1600" dirty="0"/>
              <a:t>root</a:t>
            </a:r>
          </a:p>
          <a:p>
            <a:pPr marL="357188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r>
              <a:rPr lang="en-US" altLang="ko-KR" dirty="0" err="1"/>
              <a:t>chown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파일 소유권을 변경하는 명령어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‘</a:t>
            </a:r>
            <a:r>
              <a:rPr lang="en-US" altLang="ko-KR" sz="1600" dirty="0" err="1"/>
              <a:t>chown</a:t>
            </a:r>
            <a:r>
              <a:rPr lang="en-US" altLang="ko-KR" sz="1600" dirty="0"/>
              <a:t> </a:t>
            </a:r>
            <a:r>
              <a:rPr lang="ko-KR" altLang="en-US" sz="1600" dirty="0" err="1"/>
              <a:t>새사용자명</a:t>
            </a:r>
            <a:r>
              <a:rPr lang="en-US" altLang="ko-KR" sz="1600" dirty="0"/>
              <a:t>(.</a:t>
            </a:r>
            <a:r>
              <a:rPr lang="ko-KR" altLang="en-US" sz="1600" dirty="0" err="1"/>
              <a:t>새그룹명</a:t>
            </a:r>
            <a:r>
              <a:rPr lang="en-US" altLang="ko-KR" sz="1600" dirty="0"/>
              <a:t>) </a:t>
            </a:r>
            <a:r>
              <a:rPr lang="ko-KR" altLang="en-US" sz="1600" dirty="0" err="1"/>
              <a:t>파일명’과</a:t>
            </a:r>
            <a:r>
              <a:rPr lang="ko-KR" altLang="en-US" sz="1600" dirty="0"/>
              <a:t> 같은 형식으로 사용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FF0000"/>
                </a:solidFill>
              </a:rPr>
              <a:t>chown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b="1" dirty="0">
                <a:solidFill>
                  <a:srgbClr val="FF0000"/>
                </a:solidFill>
              </a:rPr>
              <a:t> mydata.txt </a:t>
            </a:r>
            <a:r>
              <a:rPr lang="ko-KR" altLang="en-US" sz="1600" dirty="0"/>
              <a:t>명령은 </a:t>
            </a:r>
            <a:r>
              <a:rPr lang="en-US" altLang="ko-KR" sz="1600" dirty="0"/>
              <a:t>mydata.txt </a:t>
            </a:r>
            <a:r>
              <a:rPr lang="ko-KR" altLang="en-US" sz="1600" dirty="0"/>
              <a:t>파일의 소유자를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사용자로 바꾸라는 의미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FF0000"/>
                </a:solidFill>
              </a:rPr>
              <a:t>chown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ubuntu.ubuntu</a:t>
            </a:r>
            <a:r>
              <a:rPr lang="en-US" altLang="ko-KR" sz="1600" b="1" dirty="0">
                <a:solidFill>
                  <a:srgbClr val="FF0000"/>
                </a:solidFill>
              </a:rPr>
              <a:t> mydata.txt </a:t>
            </a:r>
            <a:r>
              <a:rPr lang="ko-KR" altLang="en-US" sz="1600" dirty="0"/>
              <a:t>명령은 파일 그룹도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그룹으로 바꾸라는 의미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FF0000"/>
                </a:solidFill>
              </a:rPr>
              <a:t>chgrp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b="1" dirty="0">
                <a:solidFill>
                  <a:srgbClr val="FF0000"/>
                </a:solidFill>
              </a:rPr>
              <a:t> mydata.txt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명령은 그룹만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그룹으로 바꾸라는 의미</a:t>
            </a:r>
            <a:endParaRPr lang="en-US" altLang="ko-KR" sz="1600" dirty="0"/>
          </a:p>
          <a:p>
            <a:pPr marL="357188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357188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marL="357188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586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파일 허가권과 소유권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59368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파일 속성 확인하기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1-1 Server</a:t>
            </a:r>
            <a:r>
              <a:rPr lang="ko-KR" altLang="en-US" sz="1600" dirty="0"/>
              <a:t> 실행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접속한 후 터미널 열기</a:t>
            </a:r>
            <a:r>
              <a:rPr lang="en-US" altLang="ko-KR" sz="1600" dirty="0"/>
              <a:t>,</a:t>
            </a:r>
            <a:r>
              <a:rPr lang="ko-KR" altLang="en-US" sz="1600" dirty="0"/>
              <a:t> 연습용 파일 하나 생성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b="1" dirty="0">
                <a:solidFill>
                  <a:srgbClr val="FF0000"/>
                </a:solidFill>
              </a:rPr>
              <a:t>vi sample </a:t>
            </a:r>
            <a:r>
              <a:rPr lang="ko-KR" altLang="en-US" sz="1600" dirty="0"/>
              <a:t>명령을 입력하고 대문자 </a:t>
            </a:r>
            <a:r>
              <a:rPr lang="en-US" altLang="ko-KR" sz="1600" dirty="0"/>
              <a:t>I</a:t>
            </a:r>
            <a:r>
              <a:rPr lang="ko-KR" altLang="en-US" sz="1600" dirty="0"/>
              <a:t>를 누른 후 다음 내용 입력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‘</a:t>
            </a:r>
            <a:r>
              <a:rPr lang="en-US" altLang="ko-KR" sz="1600" b="1" dirty="0">
                <a:solidFill>
                  <a:srgbClr val="FF0000"/>
                </a:solidFill>
              </a:rPr>
              <a:t>:</a:t>
            </a:r>
            <a:r>
              <a:rPr lang="en-US" altLang="ko-KR" sz="1600" b="1" dirty="0" err="1">
                <a:solidFill>
                  <a:srgbClr val="FF0000"/>
                </a:solidFill>
              </a:rPr>
              <a:t>wq</a:t>
            </a:r>
            <a:r>
              <a:rPr lang="en-US" altLang="ko-KR" sz="1600" dirty="0"/>
              <a:t>’</a:t>
            </a:r>
            <a:r>
              <a:rPr lang="ko-KR" altLang="en-US" sz="1600" dirty="0"/>
              <a:t>를 입력하여 저장 및 종료</a:t>
            </a:r>
            <a:endParaRPr lang="en-US" altLang="ko-KR" sz="1600" dirty="0"/>
          </a:p>
          <a:p>
            <a:pPr marL="93662" indent="0">
              <a:buNone/>
            </a:pPr>
            <a:r>
              <a:rPr lang="ko-KR" altLang="en-US" sz="1600" dirty="0"/>
              <a:t>        </a:t>
            </a:r>
            <a:r>
              <a:rPr lang="en-US" altLang="ko-KR" sz="1600" dirty="0"/>
              <a:t>(</a:t>
            </a:r>
            <a:r>
              <a:rPr lang="ko-KR" altLang="en-US" sz="1600" dirty="0"/>
              <a:t>한글</a:t>
            </a:r>
            <a:r>
              <a:rPr lang="en-US" altLang="ko-KR" sz="1600" dirty="0"/>
              <a:t>/</a:t>
            </a:r>
            <a:r>
              <a:rPr lang="ko-KR" altLang="en-US" sz="1600" dirty="0"/>
              <a:t>영문 전환 키는 </a:t>
            </a:r>
            <a:r>
              <a:rPr lang="en-US" altLang="ko-KR" sz="1600" dirty="0"/>
              <a:t>Shift + Space bar)</a:t>
            </a:r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1-2 </a:t>
            </a:r>
            <a:r>
              <a:rPr lang="en-US" altLang="ko-KR" sz="1600" b="1" dirty="0">
                <a:solidFill>
                  <a:srgbClr val="FF0000"/>
                </a:solidFill>
              </a:rPr>
              <a:t>ls -l sample </a:t>
            </a:r>
            <a:r>
              <a:rPr lang="ko-KR" altLang="en-US" sz="1600" dirty="0"/>
              <a:t>명령을 입력하여 파일 속성 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파일 허가권이 ‘</a:t>
            </a:r>
            <a:r>
              <a:rPr lang="en-US" altLang="ko-KR" sz="1600" dirty="0" err="1"/>
              <a:t>rw</a:t>
            </a:r>
            <a:r>
              <a:rPr lang="en-US" altLang="ko-KR" sz="1600" dirty="0"/>
              <a:t>-r--r--’</a:t>
            </a:r>
            <a:r>
              <a:rPr lang="ko-KR" altLang="en-US" sz="1600" dirty="0"/>
              <a:t>로 설정되어 있고 소유자는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</a:t>
            </a:r>
            <a:r>
              <a:rPr lang="en-US" altLang="ko-KR" sz="1600" dirty="0"/>
              <a:t>, </a:t>
            </a:r>
            <a:r>
              <a:rPr lang="ko-KR" altLang="en-US" sz="1600" dirty="0"/>
              <a:t>그룹은 </a:t>
            </a:r>
            <a:r>
              <a:rPr lang="en-US" altLang="ko-KR" sz="1600" dirty="0"/>
              <a:t>root </a:t>
            </a:r>
            <a:r>
              <a:rPr lang="ko-KR" altLang="en-US" sz="1600" dirty="0"/>
              <a:t>그룹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16700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파일 허가권과 소유권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593685"/>
            <a:ext cx="8963994" cy="616568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파일 속성 변경하기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2-1 </a:t>
            </a:r>
            <a:r>
              <a:rPr lang="en-US" altLang="ko-KR" sz="1600" b="1" dirty="0">
                <a:solidFill>
                  <a:srgbClr val="FF0000"/>
                </a:solidFill>
              </a:rPr>
              <a:t>./sample </a:t>
            </a:r>
            <a:r>
              <a:rPr lang="ko-KR" altLang="en-US" sz="1600" dirty="0"/>
              <a:t>명령을 입력하여 </a:t>
            </a:r>
            <a:r>
              <a:rPr lang="en-US" altLang="ko-KR" sz="1600" dirty="0"/>
              <a:t>sample </a:t>
            </a:r>
            <a:r>
              <a:rPr lang="ko-KR" altLang="en-US" sz="1600" dirty="0"/>
              <a:t>파일 실행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허가가 거부되었다는 메시지가 나타남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39533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파일 허가권과 소유권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593685"/>
            <a:ext cx="8963994" cy="616568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2-2 </a:t>
            </a:r>
            <a:r>
              <a:rPr lang="en-US" altLang="ko-KR" sz="1600" b="1" dirty="0" err="1">
                <a:solidFill>
                  <a:srgbClr val="FF0000"/>
                </a:solidFill>
              </a:rPr>
              <a:t>chmod</a:t>
            </a:r>
            <a:r>
              <a:rPr lang="en-US" altLang="ko-KR" sz="1600" b="1" dirty="0">
                <a:solidFill>
                  <a:srgbClr val="FF0000"/>
                </a:solidFill>
              </a:rPr>
              <a:t> 755 sample </a:t>
            </a:r>
            <a:r>
              <a:rPr lang="ko-KR" altLang="en-US" sz="1600" dirty="0"/>
              <a:t>명령 입력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b="1" dirty="0">
                <a:solidFill>
                  <a:srgbClr val="FF0000"/>
                </a:solidFill>
              </a:rPr>
              <a:t>ls -l sample </a:t>
            </a:r>
            <a:r>
              <a:rPr lang="ko-KR" altLang="en-US" sz="1600" dirty="0"/>
              <a:t>명령으로 </a:t>
            </a:r>
            <a:r>
              <a:rPr lang="en-US" altLang="ko-KR" sz="1600" dirty="0"/>
              <a:t>sample </a:t>
            </a:r>
            <a:r>
              <a:rPr lang="ko-KR" altLang="en-US" sz="1600" dirty="0"/>
              <a:t>파일에 변경 사항이 있는지 확인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</a:t>
            </a:r>
            <a:r>
              <a:rPr lang="ko-KR" altLang="en-US" sz="1600" dirty="0"/>
              <a:t>그리고 </a:t>
            </a:r>
            <a:r>
              <a:rPr lang="en-US" altLang="ko-KR" sz="1600" b="1" dirty="0">
                <a:solidFill>
                  <a:srgbClr val="FF0000"/>
                </a:solidFill>
              </a:rPr>
              <a:t>./sample </a:t>
            </a:r>
            <a:r>
              <a:rPr lang="ko-KR" altLang="en-US" sz="1600" dirty="0"/>
              <a:t>명령을 입력하여 다시 파일 실행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73157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파일 허가권과 소유권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593685"/>
            <a:ext cx="8963994" cy="6264315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소유권 변경하기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3-1 </a:t>
            </a:r>
            <a:r>
              <a:rPr lang="en-US" altLang="ko-KR" sz="1600" b="1" dirty="0" err="1">
                <a:solidFill>
                  <a:srgbClr val="FF0000"/>
                </a:solidFill>
              </a:rPr>
              <a:t>chown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b="1" dirty="0">
                <a:solidFill>
                  <a:srgbClr val="FF0000"/>
                </a:solidFill>
              </a:rPr>
              <a:t> sample </a:t>
            </a:r>
            <a:r>
              <a:rPr lang="ko-KR" altLang="en-US" sz="1600" dirty="0"/>
              <a:t>명령 입력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sample </a:t>
            </a:r>
            <a:r>
              <a:rPr lang="ko-KR" altLang="en-US" sz="1600" dirty="0"/>
              <a:t>파일의 소유권을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사용자로 변경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3-2 </a:t>
            </a:r>
            <a:r>
              <a:rPr lang="en-US" altLang="ko-KR" sz="1600" b="1" dirty="0" err="1">
                <a:solidFill>
                  <a:srgbClr val="FF0000"/>
                </a:solidFill>
              </a:rPr>
              <a:t>chown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</a:t>
            </a:r>
            <a:r>
              <a:rPr lang="en-US" altLang="ko-KR" sz="1600" b="1" dirty="0">
                <a:solidFill>
                  <a:srgbClr val="FF0000"/>
                </a:solidFill>
              </a:rPr>
              <a:t> sample </a:t>
            </a:r>
            <a:r>
              <a:rPr lang="ko-KR" altLang="en-US" sz="1600" dirty="0"/>
              <a:t>명령 입력</a:t>
            </a:r>
            <a:r>
              <a:rPr lang="en-US" altLang="ko-KR" sz="1600" dirty="0"/>
              <a:t>,</a:t>
            </a:r>
            <a:r>
              <a:rPr lang="ko-KR" altLang="en-US" sz="1600" dirty="0"/>
              <a:t> 그룹을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그룹으로 변경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사용자와 그룹을 한꺼번에 바꾸려면 </a:t>
            </a:r>
            <a:r>
              <a:rPr lang="en-US" altLang="ko-KR" sz="1600" b="1" dirty="0" err="1">
                <a:solidFill>
                  <a:srgbClr val="FF0000"/>
                </a:solidFill>
              </a:rPr>
              <a:t>chown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ubuntu.ubuntu</a:t>
            </a:r>
            <a:r>
              <a:rPr lang="en-US" altLang="ko-KR" sz="1600" b="1" dirty="0">
                <a:solidFill>
                  <a:srgbClr val="FF0000"/>
                </a:solidFill>
              </a:rPr>
              <a:t> sample </a:t>
            </a:r>
            <a:r>
              <a:rPr lang="ko-KR" altLang="en-US" sz="1600" dirty="0"/>
              <a:t>명령 실행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96471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파일 허가권과 소유권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593685"/>
            <a:ext cx="8963994" cy="6210690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3-3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사용자로 접속</a:t>
            </a:r>
            <a:r>
              <a:rPr lang="en-US" altLang="ko-KR" sz="1600" dirty="0"/>
              <a:t>,</a:t>
            </a:r>
          </a:p>
          <a:p>
            <a:pPr marL="93662" indent="0">
              <a:buNone/>
            </a:pPr>
            <a:r>
              <a:rPr lang="en-US" altLang="ko-KR" sz="1600" dirty="0"/>
              <a:t>        sample </a:t>
            </a:r>
            <a:r>
              <a:rPr lang="ko-KR" altLang="en-US" sz="1600" dirty="0"/>
              <a:t>파일의 속성을 모두가 읽고 쓰고 실행</a:t>
            </a:r>
            <a:r>
              <a:rPr lang="en-US" altLang="ko-KR" sz="1600" dirty="0"/>
              <a:t>(777)</a:t>
            </a:r>
            <a:r>
              <a:rPr lang="ko-KR" altLang="en-US" sz="1600" dirty="0"/>
              <a:t>할 수 있도록 변경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그런데 앞에서 </a:t>
            </a:r>
            <a:r>
              <a:rPr lang="en-US" altLang="ko-KR" sz="1600" dirty="0"/>
              <a:t>sample </a:t>
            </a:r>
            <a:r>
              <a:rPr lang="ko-KR" altLang="en-US" sz="1600" dirty="0"/>
              <a:t>파일의 소유권을 </a:t>
            </a:r>
            <a:r>
              <a:rPr lang="en-US" altLang="ko-KR" sz="1600" dirty="0" err="1"/>
              <a:t>ubuntu</a:t>
            </a:r>
            <a:r>
              <a:rPr lang="ko-KR" altLang="en-US" sz="1600" dirty="0"/>
              <a:t>에게 확실히 넘겨주었는데도 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사용자의 </a:t>
            </a:r>
            <a:r>
              <a:rPr lang="en-US" altLang="ko-KR" sz="1600" dirty="0"/>
              <a:t>/root/sample </a:t>
            </a:r>
            <a:r>
              <a:rPr lang="ko-KR" altLang="en-US" sz="1600" dirty="0"/>
              <a:t>파일 접근이 거부됨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→ /root </a:t>
            </a:r>
            <a:r>
              <a:rPr lang="ko-KR" altLang="en-US" sz="1600" dirty="0"/>
              <a:t>디렉터리의 속성이 ‘</a:t>
            </a:r>
            <a:r>
              <a:rPr lang="en-US" altLang="ko-KR" sz="1600" dirty="0" err="1"/>
              <a:t>rwx</a:t>
            </a:r>
            <a:r>
              <a:rPr lang="en-US" altLang="ko-KR" sz="1600" dirty="0"/>
              <a:t>------’</a:t>
            </a:r>
            <a:r>
              <a:rPr lang="ko-KR" altLang="en-US" sz="1600" dirty="0"/>
              <a:t>이기 때문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그 외 사용자의 허가권이 ‘</a:t>
            </a:r>
            <a:r>
              <a:rPr lang="en-US" altLang="ko-KR" sz="1600" dirty="0"/>
              <a:t>---’</a:t>
            </a:r>
            <a:r>
              <a:rPr lang="ko-KR" altLang="en-US" sz="1600" dirty="0"/>
              <a:t>이므로</a:t>
            </a:r>
            <a:r>
              <a:rPr lang="en-US" altLang="ko-KR" sz="1600" dirty="0"/>
              <a:t>,</a:t>
            </a:r>
            <a:r>
              <a:rPr lang="ko-KR" altLang="en-US" sz="1600" dirty="0"/>
              <a:t> 읽기</a:t>
            </a:r>
            <a:r>
              <a:rPr lang="en-US" altLang="ko-KR" sz="1600" dirty="0"/>
              <a:t>, </a:t>
            </a:r>
            <a:r>
              <a:rPr lang="ko-KR" altLang="en-US" sz="1600" dirty="0"/>
              <a:t>쓰기</a:t>
            </a:r>
            <a:r>
              <a:rPr lang="en-US" altLang="ko-KR" sz="1600" dirty="0"/>
              <a:t>, </a:t>
            </a:r>
            <a:r>
              <a:rPr lang="ko-KR" altLang="en-US" sz="1600" dirty="0"/>
              <a:t>실행이 불가능해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사용자의 </a:t>
            </a:r>
            <a:r>
              <a:rPr lang="en-US" altLang="ko-KR" sz="1600" dirty="0"/>
              <a:t>/root </a:t>
            </a:r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디렉터리 접근이 거부된 것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13818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파일 허가권과 소유권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593685"/>
            <a:ext cx="9080499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   3-4 root </a:t>
            </a:r>
            <a:r>
              <a:rPr lang="ko-KR" altLang="en-US" sz="1600" dirty="0"/>
              <a:t>사용자로 접속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sample </a:t>
            </a:r>
            <a:r>
              <a:rPr lang="ko-KR" altLang="en-US" sz="1600" dirty="0"/>
              <a:t>파일을 </a:t>
            </a:r>
            <a:r>
              <a:rPr lang="en-US" altLang="ko-KR" sz="1600" dirty="0"/>
              <a:t>/home/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디렉터리로 옮긴 후 허가권 변경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3774"/>
          <a:stretch/>
        </p:blipFill>
        <p:spPr>
          <a:xfrm>
            <a:off x="2360585" y="953725"/>
            <a:ext cx="7020780" cy="1714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186" y="2759735"/>
            <a:ext cx="7009524" cy="2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18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파일 허가권과 소유권 실행하기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59368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dirty="0"/>
              <a:t>   </a:t>
            </a:r>
            <a:r>
              <a:rPr lang="en-US" altLang="ko-KR" sz="1600" dirty="0"/>
              <a:t>3-5 </a:t>
            </a:r>
            <a:r>
              <a:rPr lang="en-US" altLang="ko-KR" sz="1600" b="1" dirty="0" err="1">
                <a:solidFill>
                  <a:srgbClr val="FF0000"/>
                </a:solidFill>
              </a:rPr>
              <a:t>chown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root.root</a:t>
            </a:r>
            <a:r>
              <a:rPr lang="en-US" altLang="ko-KR" sz="1600" b="1" dirty="0">
                <a:solidFill>
                  <a:srgbClr val="FF0000"/>
                </a:solidFill>
              </a:rPr>
              <a:t> sample </a:t>
            </a:r>
            <a:r>
              <a:rPr lang="ko-KR" altLang="en-US" sz="1600" dirty="0"/>
              <a:t>명령 입력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‘</a:t>
            </a:r>
            <a:r>
              <a:rPr lang="ko-KR" altLang="en-US" sz="1600" dirty="0"/>
              <a:t>명령을 허용하지 </a:t>
            </a:r>
            <a:r>
              <a:rPr lang="ko-KR" altLang="en-US" sz="1600" dirty="0" err="1"/>
              <a:t>않음’이라는</a:t>
            </a:r>
            <a:r>
              <a:rPr lang="ko-KR" altLang="en-US" sz="1600" dirty="0"/>
              <a:t> 메시지가 나타나는 것이 정상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3-6 </a:t>
            </a:r>
            <a:r>
              <a:rPr lang="en-US" altLang="ko-KR" sz="1600" b="1" dirty="0">
                <a:solidFill>
                  <a:srgbClr val="FF0000"/>
                </a:solidFill>
              </a:rPr>
              <a:t>exit </a:t>
            </a:r>
            <a:r>
              <a:rPr lang="ko-KR" altLang="en-US" sz="1600" dirty="0"/>
              <a:t>명령 입력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root </a:t>
            </a:r>
            <a:r>
              <a:rPr lang="ko-KR" altLang="en-US" sz="1600" dirty="0"/>
              <a:t>사용자로 돌아옴</a:t>
            </a: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  <a:p>
            <a:pPr marL="93662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49797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423592" y="1700808"/>
            <a:ext cx="7704856" cy="4608512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00 </a:t>
            </a:r>
            <a:r>
              <a:rPr lang="ko-KR" altLang="en-US" dirty="0"/>
              <a:t>개요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파일 속성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파일 접근 권한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기호를 이용한 파일 접근 권한 변경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/>
              <a:t>숫자를 이용한 파일 접근 권한 변경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</a:t>
            </a:r>
            <a:r>
              <a:rPr lang="en-US" altLang="ko-KR" dirty="0"/>
              <a:t> </a:t>
            </a:r>
            <a:r>
              <a:rPr lang="ko-KR" altLang="en-US" dirty="0"/>
              <a:t>기본 접근 권한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06</a:t>
            </a:r>
            <a:r>
              <a:rPr lang="en-US" altLang="ko-KR" dirty="0"/>
              <a:t> </a:t>
            </a:r>
            <a:r>
              <a:rPr lang="ko-KR" altLang="en-US" dirty="0"/>
              <a:t>특수 접근 권한 설정</a:t>
            </a:r>
          </a:p>
        </p:txBody>
      </p:sp>
    </p:spTree>
    <p:extLst>
      <p:ext uri="{BB962C8B-B14F-4D97-AF65-F5344CB8AC3E}">
        <p14:creationId xmlns:p14="http://schemas.microsoft.com/office/powerpoint/2010/main" val="3942043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407368" y="3861048"/>
            <a:ext cx="11395382" cy="2736304"/>
          </a:xfrm>
        </p:spPr>
        <p:txBody>
          <a:bodyPr/>
          <a:lstStyle/>
          <a:p>
            <a:r>
              <a:rPr lang="ko-KR" altLang="en-US" dirty="0"/>
              <a:t>파일의 속성과 접근 권한의 개념을 이해할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접근 권한의 종류와 표기 방법을 이해하고 설명할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기호와 숫자로 표기된 접근 권한을 바꿀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 접근 권한을 확인하고 원하는 값으로 바꿀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90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사용자와 그룹의 개념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9008999" cy="6084295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ubuntu</a:t>
            </a:r>
            <a:r>
              <a:rPr lang="en-US" altLang="ko-KR" sz="1800" dirty="0"/>
              <a:t> </a:t>
            </a:r>
            <a:r>
              <a:rPr lang="ko-KR" altLang="en-US" sz="1800" dirty="0"/>
              <a:t>사용자 살펴보기</a:t>
            </a:r>
            <a:endParaRPr lang="en-US" altLang="ko-KR" sz="1800" dirty="0"/>
          </a:p>
          <a:p>
            <a:pPr marL="93662" indent="0">
              <a:buNone/>
            </a:pPr>
            <a:endParaRPr lang="en-US" altLang="ko-KR" sz="1800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사용자 이름은 </a:t>
            </a:r>
            <a:r>
              <a:rPr lang="en-US" altLang="ko-KR" sz="1600" dirty="0" err="1"/>
              <a:t>ubuntu</a:t>
            </a:r>
            <a:r>
              <a:rPr lang="en-US" altLang="ko-KR" sz="1600" dirty="0"/>
              <a:t>, </a:t>
            </a:r>
            <a:r>
              <a:rPr lang="ko-KR" altLang="en-US" sz="1600" dirty="0"/>
              <a:t>비밀번호는 </a:t>
            </a:r>
            <a:r>
              <a:rPr lang="en-US" altLang="ko-KR" sz="1600" dirty="0"/>
              <a:t>x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marL="357188" lvl="1" indent="0">
              <a:lnSpc>
                <a:spcPct val="150000"/>
              </a:lnSpc>
              <a:buNone/>
            </a:pPr>
            <a:r>
              <a:rPr lang="en-US" altLang="ko-KR" sz="1600" dirty="0"/>
              <a:t>   </a:t>
            </a:r>
            <a:r>
              <a:rPr lang="ko-KR" altLang="en-US" sz="1600" dirty="0"/>
              <a:t>→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/shadow </a:t>
            </a:r>
            <a:r>
              <a:rPr lang="ko-KR" altLang="en-US" sz="1600" dirty="0"/>
              <a:t>파일에 비밀번호가 지정되어 있다는 의미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err="1"/>
              <a:t>ubuntu</a:t>
            </a:r>
            <a:r>
              <a:rPr lang="ko-KR" altLang="en-US" sz="1600" dirty="0"/>
              <a:t>의 사용자 </a:t>
            </a:r>
            <a:r>
              <a:rPr lang="en-US" altLang="ko-KR" sz="1600" dirty="0"/>
              <a:t>ID</a:t>
            </a:r>
            <a:r>
              <a:rPr lang="ko-KR" altLang="en-US" sz="1600" dirty="0"/>
              <a:t>는 </a:t>
            </a:r>
            <a:r>
              <a:rPr lang="en-US" altLang="ko-KR" sz="1600" dirty="0"/>
              <a:t>1000,</a:t>
            </a:r>
            <a:r>
              <a:rPr lang="ko-KR" altLang="en-US" sz="1600" dirty="0"/>
              <a:t> </a:t>
            </a:r>
            <a:r>
              <a:rPr lang="en-US" altLang="ko-KR" sz="1600" dirty="0" err="1"/>
              <a:t>ubuntu</a:t>
            </a:r>
            <a:r>
              <a:rPr lang="ko-KR" altLang="en-US" sz="1600" dirty="0"/>
              <a:t>가 속한 그룹의 </a:t>
            </a:r>
            <a:r>
              <a:rPr lang="en-US" altLang="ko-KR" sz="1600" dirty="0"/>
              <a:t>ID</a:t>
            </a:r>
            <a:r>
              <a:rPr lang="ko-KR" altLang="en-US" sz="1600" dirty="0"/>
              <a:t>도 </a:t>
            </a:r>
            <a:r>
              <a:rPr lang="en-US" altLang="ko-KR" sz="1600" dirty="0"/>
              <a:t>1000</a:t>
            </a:r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추가 정보로 ‘이름</a:t>
            </a:r>
            <a:r>
              <a:rPr lang="en-US" altLang="ko-KR" sz="1600" dirty="0"/>
              <a:t>, </a:t>
            </a:r>
            <a:r>
              <a:rPr lang="ko-KR" altLang="en-US" sz="1600" dirty="0"/>
              <a:t>방 번호</a:t>
            </a:r>
            <a:r>
              <a:rPr lang="en-US" altLang="ko-KR" sz="1600" dirty="0"/>
              <a:t>, </a:t>
            </a:r>
            <a:r>
              <a:rPr lang="ko-KR" altLang="en-US" sz="1600" dirty="0"/>
              <a:t>직장 전화번호</a:t>
            </a:r>
            <a:r>
              <a:rPr lang="en-US" altLang="ko-KR" sz="1600" dirty="0"/>
              <a:t>, </a:t>
            </a:r>
            <a:r>
              <a:rPr lang="ko-KR" altLang="en-US" sz="1600" dirty="0"/>
              <a:t>집 전화번호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기타’가</a:t>
            </a:r>
            <a:r>
              <a:rPr lang="ko-KR" altLang="en-US" sz="1600" dirty="0"/>
              <a:t> 있으나 모두 생략됨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현재 사용자 이름만 </a:t>
            </a:r>
            <a:r>
              <a:rPr lang="en-US" altLang="ko-KR" sz="1600" dirty="0" err="1"/>
              <a:t>ubuntu</a:t>
            </a:r>
            <a:r>
              <a:rPr lang="ko-KR" altLang="en-US" sz="1600" dirty="0"/>
              <a:t>로 설정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err="1"/>
              <a:t>ubuntu</a:t>
            </a:r>
            <a:r>
              <a:rPr lang="en-US" altLang="ko-KR" sz="1600" dirty="0"/>
              <a:t> </a:t>
            </a:r>
            <a:r>
              <a:rPr lang="ko-KR" altLang="en-US" sz="1600" dirty="0"/>
              <a:t>사용자의 홈 디렉터리는 </a:t>
            </a:r>
            <a:r>
              <a:rPr lang="en-US" altLang="ko-KR" sz="1600" dirty="0"/>
              <a:t>/home/</a:t>
            </a:r>
            <a:r>
              <a:rPr lang="en-US" altLang="ko-KR" sz="1600" dirty="0" err="1"/>
              <a:t>ubuntu</a:t>
            </a:r>
            <a:r>
              <a:rPr lang="ko-KR" altLang="en-US" sz="1600" dirty="0"/>
              <a:t>이고</a:t>
            </a:r>
            <a:r>
              <a:rPr lang="en-US" altLang="ko-KR" sz="1600" dirty="0"/>
              <a:t>, </a:t>
            </a:r>
            <a:r>
              <a:rPr lang="ko-KR" altLang="en-US" sz="1600" dirty="0"/>
              <a:t>로그인 시 제공되는 셸은 </a:t>
            </a:r>
            <a:r>
              <a:rPr lang="en-US" altLang="ko-KR" sz="1600" dirty="0"/>
              <a:t>/bin/bash</a:t>
            </a:r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/>
              <a:t>root </a:t>
            </a:r>
            <a:r>
              <a:rPr lang="ko-KR" altLang="en-US" sz="1600" dirty="0"/>
              <a:t>사용자를 살펴보면 사용자 </a:t>
            </a:r>
            <a:r>
              <a:rPr lang="en-US" altLang="ko-KR" sz="1600" dirty="0"/>
              <a:t>ID</a:t>
            </a:r>
            <a:r>
              <a:rPr lang="ko-KR" altLang="en-US" sz="1600" dirty="0"/>
              <a:t>와 소속 그룹 </a:t>
            </a:r>
            <a:r>
              <a:rPr lang="en-US" altLang="ko-KR" sz="1600" dirty="0"/>
              <a:t>ID</a:t>
            </a:r>
            <a:r>
              <a:rPr lang="ko-KR" altLang="en-US" sz="1600" dirty="0"/>
              <a:t>가 모두 </a:t>
            </a:r>
            <a:r>
              <a:rPr lang="en-US" altLang="ko-KR" sz="1600" dirty="0"/>
              <a:t>0 </a:t>
            </a:r>
            <a:r>
              <a:rPr lang="ko-KR" altLang="en-US" sz="1600" dirty="0"/>
              <a:t>으로 설정되어 있음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08"/>
          <a:stretch/>
        </p:blipFill>
        <p:spPr>
          <a:xfrm>
            <a:off x="2270575" y="1223756"/>
            <a:ext cx="7358318" cy="3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444350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내용 구성</a:t>
            </a:r>
            <a:endParaRPr lang="en-US" altLang="ko-KR" dirty="0"/>
          </a:p>
          <a:p>
            <a:pPr lvl="1"/>
            <a:r>
              <a:rPr lang="ko-KR" altLang="en-US" dirty="0"/>
              <a:t>접근 권한의 정의와 종류 이해</a:t>
            </a:r>
            <a:endParaRPr lang="en-US" altLang="ko-KR" dirty="0"/>
          </a:p>
          <a:p>
            <a:pPr lvl="1"/>
            <a:r>
              <a:rPr lang="ko-KR" altLang="en-US" dirty="0"/>
              <a:t>접근 권한을 변경하는 명령을 기호와 숫자를 이용하여 사용하기</a:t>
            </a:r>
            <a:endParaRPr lang="en-US" altLang="ko-KR" dirty="0"/>
          </a:p>
          <a:p>
            <a:pPr lvl="1"/>
            <a:r>
              <a:rPr lang="ko-KR" altLang="en-US" dirty="0"/>
              <a:t>기본 접근 권한 이해하기</a:t>
            </a:r>
            <a:endParaRPr lang="en-US" altLang="ko-KR" dirty="0"/>
          </a:p>
          <a:p>
            <a:pPr lvl="1"/>
            <a:r>
              <a:rPr lang="ko-KR" altLang="en-US" dirty="0"/>
              <a:t>특수 접근 권한 이해하기</a:t>
            </a:r>
            <a:endParaRPr lang="en-US" altLang="ko-KR" dirty="0"/>
          </a:p>
        </p:txBody>
      </p:sp>
      <p:pic>
        <p:nvPicPr>
          <p:cNvPr id="12" name="그림 1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D2A85BB-9CF8-C0A0-434B-837714187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94" y="1268760"/>
            <a:ext cx="6010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91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파일 속성</a:t>
            </a:r>
          </a:p>
        </p:txBody>
      </p:sp>
    </p:spTree>
    <p:extLst>
      <p:ext uri="{BB962C8B-B14F-4D97-AF65-F5344CB8AC3E}">
        <p14:creationId xmlns:p14="http://schemas.microsoft.com/office/powerpoint/2010/main" val="1909086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파일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속성 정보 보기</a:t>
            </a:r>
            <a:r>
              <a:rPr lang="en-US" altLang="ko-KR" dirty="0"/>
              <a:t>: ls</a:t>
            </a:r>
            <a:r>
              <a:rPr lang="ko-KR" altLang="en-US" dirty="0"/>
              <a:t> </a:t>
            </a:r>
            <a:r>
              <a:rPr lang="en-US" altLang="ko-KR" dirty="0"/>
              <a:t>-l</a:t>
            </a:r>
            <a:r>
              <a:rPr lang="ko-KR" altLang="en-US" dirty="0"/>
              <a:t> 명령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C1E06C1D-2042-B1D7-4A87-F91A7AC15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0"/>
          <a:stretch/>
        </p:blipFill>
        <p:spPr>
          <a:xfrm>
            <a:off x="2423592" y="3068960"/>
            <a:ext cx="755024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7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파일 접근 권한</a:t>
            </a:r>
          </a:p>
        </p:txBody>
      </p:sp>
    </p:spTree>
    <p:extLst>
      <p:ext uri="{BB962C8B-B14F-4D97-AF65-F5344CB8AC3E}">
        <p14:creationId xmlns:p14="http://schemas.microsoft.com/office/powerpoint/2010/main" val="2226871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파일 접근 권한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D8FB5-6831-55DC-4F30-5F5586AE72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접근 권한 종류</a:t>
            </a:r>
          </a:p>
        </p:txBody>
      </p:sp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63F6D145-EE3B-7D57-1498-E70FB34DC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/>
          <a:stretch/>
        </p:blipFill>
        <p:spPr>
          <a:xfrm>
            <a:off x="695399" y="2204864"/>
            <a:ext cx="1071200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63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49AA3-5A68-7BAF-895D-AE3E876D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파일 접근 권한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7E10E-574E-5955-8DD3-988575907C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7129497" cy="5518344"/>
          </a:xfrm>
        </p:spPr>
        <p:txBody>
          <a:bodyPr/>
          <a:lstStyle/>
          <a:p>
            <a:r>
              <a:rPr lang="ko-KR" altLang="en-US" dirty="0"/>
              <a:t>접근 권한 표기 방법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AE5FEE9-2C95-D806-E7FB-9BD685CB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700808"/>
            <a:ext cx="8394067" cy="115212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20D946-5801-D283-4184-827312D412AB}"/>
              </a:ext>
            </a:extLst>
          </p:cNvPr>
          <p:cNvSpPr/>
          <p:nvPr/>
        </p:nvSpPr>
        <p:spPr>
          <a:xfrm>
            <a:off x="1199456" y="2429283"/>
            <a:ext cx="143237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0FB8723-9578-5212-40C2-B594BFF0AA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571"/>
          <a:stretch/>
        </p:blipFill>
        <p:spPr>
          <a:xfrm>
            <a:off x="911424" y="3284985"/>
            <a:ext cx="5617804" cy="1440160"/>
          </a:xfrm>
          <a:prstGeom prst="rect">
            <a:avLst/>
          </a:prstGeom>
        </p:spPr>
      </p:pic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7AE668E6-BB00-FE7B-8B9B-9C2B2A0654D2}"/>
              </a:ext>
            </a:extLst>
          </p:cNvPr>
          <p:cNvSpPr/>
          <p:nvPr/>
        </p:nvSpPr>
        <p:spPr>
          <a:xfrm>
            <a:off x="1591608" y="2816932"/>
            <a:ext cx="64807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080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18386-5E2A-BA28-A328-50723600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파일 접근 권한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7FE63A0A-E662-3CCD-225D-667E92612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8"/>
          <a:stretch/>
        </p:blipFill>
        <p:spPr>
          <a:xfrm>
            <a:off x="564534" y="1700808"/>
            <a:ext cx="1099425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5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D232-4DB9-D743-24CD-784C37CA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파일 접근 권한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9869D-9CF1-51C1-6193-065E1B0AD7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접근 권한 변경 명령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기호 모드</a:t>
            </a:r>
            <a:r>
              <a:rPr lang="en-US" altLang="ko-KR" dirty="0"/>
              <a:t>: </a:t>
            </a:r>
            <a:r>
              <a:rPr lang="ko-KR" altLang="en-US" dirty="0"/>
              <a:t>접근 권한을 변경하기 위해 문자와 기호를 사용하여 권한을 표시</a:t>
            </a:r>
            <a:endParaRPr lang="en-US" altLang="ko-KR" dirty="0"/>
          </a:p>
          <a:p>
            <a:pPr lvl="1"/>
            <a:r>
              <a:rPr lang="ko-KR" altLang="en-US" dirty="0"/>
              <a:t>숫자 모드</a:t>
            </a:r>
            <a:r>
              <a:rPr lang="en-US" altLang="ko-KR" dirty="0"/>
              <a:t>: </a:t>
            </a:r>
            <a:r>
              <a:rPr lang="ko-KR" altLang="en-US" dirty="0"/>
              <a:t>접근 권한을 변경하기 위해 숫자를 사용</a:t>
            </a:r>
            <a:endParaRPr lang="en-US" altLang="ko-KR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97D164-0613-765F-FD1D-AF755CA3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772815"/>
            <a:ext cx="7848872" cy="25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80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기호를 이용한 파일 접근 권한 변경</a:t>
            </a:r>
          </a:p>
        </p:txBody>
      </p:sp>
    </p:spTree>
    <p:extLst>
      <p:ext uri="{BB962C8B-B14F-4D97-AF65-F5344CB8AC3E}">
        <p14:creationId xmlns:p14="http://schemas.microsoft.com/office/powerpoint/2010/main" val="394025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사용자와 그룹의 개념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9008999" cy="6084295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/</a:t>
            </a:r>
            <a:r>
              <a:rPr lang="en-US" altLang="ko-KR" sz="1800" dirty="0" err="1"/>
              <a:t>etc</a:t>
            </a:r>
            <a:r>
              <a:rPr lang="en-US" altLang="ko-KR" sz="1800" dirty="0"/>
              <a:t>/group </a:t>
            </a:r>
            <a:r>
              <a:rPr lang="ko-KR" altLang="en-US" sz="1800" dirty="0"/>
              <a:t>파일 열어보기</a:t>
            </a:r>
            <a:endParaRPr lang="en-US" altLang="ko-KR" sz="1800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각 행은 ‘그룹 이름</a:t>
            </a:r>
            <a:r>
              <a:rPr lang="en-US" altLang="ko-KR" sz="1600" dirty="0"/>
              <a:t>:</a:t>
            </a:r>
            <a:r>
              <a:rPr lang="ko-KR" altLang="en-US" sz="1600" dirty="0"/>
              <a:t>비밀번호</a:t>
            </a:r>
            <a:r>
              <a:rPr lang="en-US" altLang="ko-KR" sz="1600" dirty="0"/>
              <a:t>:</a:t>
            </a:r>
            <a:r>
              <a:rPr lang="ko-KR" altLang="en-US" sz="1600" dirty="0"/>
              <a:t>그룹 </a:t>
            </a:r>
            <a:r>
              <a:rPr lang="en-US" altLang="ko-KR" sz="1600" dirty="0"/>
              <a:t>ID:</a:t>
            </a:r>
            <a:r>
              <a:rPr lang="ko-KR" altLang="en-US" sz="1600" dirty="0"/>
              <a:t>보조 그룹 </a:t>
            </a:r>
            <a:r>
              <a:rPr lang="ko-KR" altLang="en-US" sz="1600" dirty="0" err="1"/>
              <a:t>사용자’를</a:t>
            </a:r>
            <a:r>
              <a:rPr lang="ko-KR" altLang="en-US" sz="1600" dirty="0"/>
              <a:t> 의미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보조 그룹 사용자는 이 그룹을 주 그룹이 아닌 보조 그룹으로 사용하는 사용자의 목록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여러 명이면 쉼표</a:t>
            </a:r>
            <a:r>
              <a:rPr lang="en-US" altLang="ko-KR" sz="1600" dirty="0"/>
              <a:t>(,)</a:t>
            </a:r>
            <a:r>
              <a:rPr lang="ko-KR" altLang="en-US" sz="1600" dirty="0"/>
              <a:t>로 구분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5878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EF871-070F-17BB-88F7-9B2393C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기호를 이용한 파일 접근 권한 변경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CA228A-B3E5-E8FB-F8A5-547B8C0AD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6"/>
          <a:stretch/>
        </p:blipFill>
        <p:spPr>
          <a:xfrm>
            <a:off x="295275" y="1268760"/>
            <a:ext cx="5734956" cy="1224136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6ED35467-6AE5-2F20-9FA4-0433DEAF21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8"/>
          <a:stretch/>
        </p:blipFill>
        <p:spPr>
          <a:xfrm>
            <a:off x="6030231" y="1484784"/>
            <a:ext cx="5800725" cy="42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60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5D9B6-ECD8-81B2-177A-AAB523D7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기호를 이용한 파일 접근 권한 변경</a:t>
            </a:r>
          </a:p>
        </p:txBody>
      </p:sp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8032A13A-6155-4421-48DF-89058A0F78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9"/>
          <a:stretch/>
        </p:blipFill>
        <p:spPr>
          <a:xfrm>
            <a:off x="623392" y="1268760"/>
            <a:ext cx="9954749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87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기호를 이용한 파일 접근 권한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기호를 이용한 파일 접근 권한 변경 예제</a:t>
            </a:r>
          </a:p>
        </p:txBody>
      </p:sp>
    </p:spTree>
    <p:extLst>
      <p:ext uri="{BB962C8B-B14F-4D97-AF65-F5344CB8AC3E}">
        <p14:creationId xmlns:p14="http://schemas.microsoft.com/office/powerpoint/2010/main" val="2463528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기호 모드로 접근 권한 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52736"/>
            <a:ext cx="11161946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그룹에 쓰기와 실행 권한을 부여</a:t>
            </a:r>
            <a:r>
              <a:rPr lang="en-US" altLang="ko-KR" dirty="0"/>
              <a:t>: </a:t>
            </a:r>
            <a:r>
              <a:rPr lang="en-US" altLang="ko-KR" dirty="0" err="1"/>
              <a:t>g+wx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기타 사용자에게 실행 권한을 부여</a:t>
            </a:r>
            <a:r>
              <a:rPr lang="en-US" altLang="ko-KR" dirty="0"/>
              <a:t>: </a:t>
            </a:r>
            <a:r>
              <a:rPr lang="en-US" altLang="ko-KR" dirty="0" err="1"/>
              <a:t>o+x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그룹과 기타 사용자의 실행 권한을 제거</a:t>
            </a:r>
            <a:r>
              <a:rPr lang="en-US" altLang="ko-KR" dirty="0"/>
              <a:t>: go-x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모두에게 실행 권한을 부여</a:t>
            </a:r>
            <a:r>
              <a:rPr lang="en-US" altLang="ko-KR" dirty="0"/>
              <a:t>: </a:t>
            </a:r>
            <a:r>
              <a:rPr lang="en-US" altLang="ko-KR" dirty="0" err="1"/>
              <a:t>a+x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소유자에게 쓰기 권한을 부여하고 그룹의 쓰기 권한은 제거</a:t>
            </a:r>
            <a:r>
              <a:rPr lang="en-US" altLang="ko-KR" dirty="0"/>
              <a:t>: </a:t>
            </a:r>
            <a:r>
              <a:rPr lang="en-US" altLang="ko-KR" dirty="0" err="1"/>
              <a:t>u+w,g-w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136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숫자를 이용한 파일 접근 권한 변경</a:t>
            </a:r>
          </a:p>
        </p:txBody>
      </p:sp>
    </p:spTree>
    <p:extLst>
      <p:ext uri="{BB962C8B-B14F-4D97-AF65-F5344CB8AC3E}">
        <p14:creationId xmlns:p14="http://schemas.microsoft.com/office/powerpoint/2010/main" val="4201846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B43EC-0504-B2D8-6C9E-7FB9421A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95EDA-B419-7E24-8282-A2E8DE4087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r>
              <a:rPr lang="ko-KR" altLang="en-US" dirty="0"/>
              <a:t>숫자로 환산하는 방법</a:t>
            </a:r>
            <a:endParaRPr lang="en-US" altLang="ko-KR" dirty="0"/>
          </a:p>
          <a:p>
            <a:pPr lvl="1"/>
            <a:r>
              <a:rPr lang="ko-KR" altLang="en-US" dirty="0"/>
              <a:t>권한 유무를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0</a:t>
            </a:r>
            <a:r>
              <a:rPr lang="ko-KR" altLang="en-US" dirty="0"/>
              <a:t>으로 표기하고 숫자로 환산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325275-0B99-04CF-17BE-F685FDAB0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90"/>
          <a:stretch/>
        </p:blipFill>
        <p:spPr>
          <a:xfrm>
            <a:off x="623392" y="2314575"/>
            <a:ext cx="8485672" cy="262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9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4C60A-0EC1-5EB0-2F9A-4010C27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숫자를 이용한 파일 접근 권한 변경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ED85C83-A84B-CC55-A2EC-750D4D3C8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05"/>
          <a:stretch/>
        </p:blipFill>
        <p:spPr>
          <a:xfrm>
            <a:off x="3143672" y="1340768"/>
            <a:ext cx="4968552" cy="52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21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826F1-4602-66AE-5705-F2C5B03F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숫자를 이용한 파일 접근 권한 변경</a:t>
            </a:r>
          </a:p>
        </p:txBody>
      </p:sp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BFD36DFC-2E4D-FC55-CDFA-DD0A4C6D7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0"/>
          <a:stretch/>
        </p:blipFill>
        <p:spPr>
          <a:xfrm>
            <a:off x="1271464" y="1340768"/>
            <a:ext cx="8496944" cy="521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1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5139F-D4D2-65D6-1967-6F09AF20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E93FF-3733-C8C7-203A-88C8A37964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79008"/>
            <a:ext cx="6085029" cy="5518344"/>
          </a:xfrm>
        </p:spPr>
        <p:txBody>
          <a:bodyPr/>
          <a:lstStyle/>
          <a:p>
            <a:r>
              <a:rPr lang="ko-KR" altLang="en-US" dirty="0"/>
              <a:t>숫자로 표기한 예</a:t>
            </a:r>
          </a:p>
        </p:txBody>
      </p:sp>
      <p:pic>
        <p:nvPicPr>
          <p:cNvPr id="15" name="그림 14" descr="텍스트, 키보드이(가) 표시된 사진&#10;&#10;자동 생성된 설명">
            <a:extLst>
              <a:ext uri="{FF2B5EF4-FFF2-40B4-BE49-F238E27FC236}">
                <a16:creationId xmlns:a16="http://schemas.microsoft.com/office/drawing/2014/main" id="{B8580820-D404-EA11-BC3E-3E13457C5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51"/>
          <a:stretch/>
        </p:blipFill>
        <p:spPr>
          <a:xfrm>
            <a:off x="407368" y="1689884"/>
            <a:ext cx="5457825" cy="1601956"/>
          </a:xfrm>
          <a:prstGeom prst="rect">
            <a:avLst/>
          </a:prstGeom>
        </p:spPr>
      </p:pic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7756C33C-2AF1-57FA-60B1-05F5AACD7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2"/>
          <a:stretch/>
        </p:blipFill>
        <p:spPr>
          <a:xfrm>
            <a:off x="3935760" y="3717032"/>
            <a:ext cx="7417471" cy="25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25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45CC8-BF67-04BA-3E4F-88E40C43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ADA4A-D8F2-809E-5A8D-9E78B0A44F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숫자 모드를 이용한 접근 권한 변경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F9D00C86-98F8-C192-B6C6-8712F9AA4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59"/>
          <a:stretch/>
        </p:blipFill>
        <p:spPr>
          <a:xfrm>
            <a:off x="983432" y="2132856"/>
            <a:ext cx="763284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30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사용자와 그룹 관련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783974" cy="5669958"/>
          </a:xfrm>
        </p:spPr>
        <p:txBody>
          <a:bodyPr/>
          <a:lstStyle/>
          <a:p>
            <a:r>
              <a:rPr lang="en-US" altLang="ko-KR" dirty="0" err="1"/>
              <a:t>adduser</a:t>
            </a: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새로운 사용자를 추가하는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adduser</a:t>
            </a:r>
            <a:r>
              <a:rPr lang="en-US" altLang="ko-KR" sz="1600" b="1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명령어를 실행하면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passwd</a:t>
            </a:r>
            <a:r>
              <a:rPr lang="en-US" altLang="ko-KR" sz="1600" dirty="0"/>
              <a:t>,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/shadow,</a:t>
            </a:r>
          </a:p>
          <a:p>
            <a:pPr marL="357188" lvl="1" indent="0">
              <a:lnSpc>
                <a:spcPct val="150000"/>
              </a:lnSpc>
              <a:buNone/>
            </a:pPr>
            <a:r>
              <a:rPr lang="en-US" altLang="ko-KR" sz="1600" dirty="0"/>
              <a:t>    /</a:t>
            </a:r>
            <a:r>
              <a:rPr lang="en-US" altLang="ko-KR" sz="1600" dirty="0" err="1"/>
              <a:t>etc</a:t>
            </a:r>
            <a:r>
              <a:rPr lang="en-US" altLang="ko-KR" sz="1600" dirty="0"/>
              <a:t>/ group </a:t>
            </a:r>
            <a:r>
              <a:rPr lang="ko-KR" altLang="en-US" sz="1600" dirty="0"/>
              <a:t>파일에 새로운 행이 추가됨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7635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6A125-1EB1-D126-518A-28EF9C6B6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숫자를 이용한 파일 접근 권한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18BCF4-CFA5-A5ED-1B22-622CA885D9E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숫자 모드를 이용한 접근 권한 변경 예제</a:t>
            </a:r>
          </a:p>
        </p:txBody>
      </p:sp>
    </p:spTree>
    <p:extLst>
      <p:ext uri="{BB962C8B-B14F-4D97-AF65-F5344CB8AC3E}">
        <p14:creationId xmlns:p14="http://schemas.microsoft.com/office/powerpoint/2010/main" val="509941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모드로 접근 권한 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5360" y="1124744"/>
            <a:ext cx="11161946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기타 사용자에게 실행 권한을 부여</a:t>
            </a:r>
            <a:r>
              <a:rPr lang="en-US" altLang="ko-KR" dirty="0"/>
              <a:t>: </a:t>
            </a:r>
            <a:r>
              <a:rPr lang="en-US" altLang="ko-KR" dirty="0" err="1"/>
              <a:t>o+x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그룹과 기타 사용자의 실행 권한을 제거</a:t>
            </a:r>
            <a:r>
              <a:rPr lang="en-US" altLang="ko-KR" dirty="0"/>
              <a:t>:  go-x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모두에게 실행 권한을 부여</a:t>
            </a:r>
            <a:r>
              <a:rPr lang="en-US" altLang="ko-KR" dirty="0"/>
              <a:t>: </a:t>
            </a:r>
            <a:r>
              <a:rPr lang="en-US" altLang="ko-KR" dirty="0" err="1"/>
              <a:t>a+x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소유자에게 쓰기 권한을 부여하고 그룹의 쓰기 권한은 제거</a:t>
            </a:r>
            <a:r>
              <a:rPr lang="en-US" altLang="ko-KR" dirty="0"/>
              <a:t>: </a:t>
            </a:r>
            <a:r>
              <a:rPr lang="en-US" altLang="ko-KR" dirty="0" err="1"/>
              <a:t>u+w,g-w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소유자의 권한만 남기고 나머지 사용자의 권한은 모두 제거</a:t>
            </a:r>
          </a:p>
        </p:txBody>
      </p:sp>
    </p:spTree>
    <p:extLst>
      <p:ext uri="{BB962C8B-B14F-4D97-AF65-F5344CB8AC3E}">
        <p14:creationId xmlns:p14="http://schemas.microsoft.com/office/powerpoint/2010/main" val="2002802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기본 접근 권한 설정</a:t>
            </a:r>
          </a:p>
        </p:txBody>
      </p:sp>
    </p:spTree>
    <p:extLst>
      <p:ext uri="{BB962C8B-B14F-4D97-AF65-F5344CB8AC3E}">
        <p14:creationId xmlns:p14="http://schemas.microsoft.com/office/powerpoint/2010/main" val="3789324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F259A-FBC0-873D-69CA-E4A6BACE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1990F-900E-BF30-F532-1F8CB2EA678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기본 접근 권한</a:t>
            </a:r>
            <a:endParaRPr lang="en-US" altLang="ko-KR" dirty="0"/>
          </a:p>
          <a:p>
            <a:pPr lvl="1"/>
            <a:r>
              <a:rPr lang="ko-KR" altLang="en-US" dirty="0"/>
              <a:t>리눅스 시스템에 설정된 기본 값으로 변경 가능</a:t>
            </a:r>
          </a:p>
        </p:txBody>
      </p:sp>
    </p:spTree>
    <p:extLst>
      <p:ext uri="{BB962C8B-B14F-4D97-AF65-F5344CB8AC3E}">
        <p14:creationId xmlns:p14="http://schemas.microsoft.com/office/powerpoint/2010/main" val="749904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C4635-2D7B-953F-7DAB-BB00BCAE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2B322-E9E3-276E-DBAE-4BD15CB577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기본 접근 권한 확인 및 변경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5368236-2CFA-8975-A069-5FD03BA79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33" y="2593515"/>
            <a:ext cx="4933667" cy="295232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8E2E80-4227-4548-A255-68F5E8E3B4AF}"/>
              </a:ext>
            </a:extLst>
          </p:cNvPr>
          <p:cNvSpPr/>
          <p:nvPr/>
        </p:nvSpPr>
        <p:spPr>
          <a:xfrm>
            <a:off x="623392" y="1628800"/>
            <a:ext cx="11382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NanumBarunGothic"/>
              </a:rPr>
              <a:t>umask</a:t>
            </a:r>
            <a:r>
              <a:rPr lang="en-US" altLang="ko-KR" dirty="0">
                <a:solidFill>
                  <a:srgbClr val="000000"/>
                </a:solidFill>
                <a:latin typeface="NanumBarunGothic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NanumBarunGothic"/>
              </a:rPr>
              <a:t>명령어는 리눅스에서는 특정 디렉터리에 파일 및 디렉터리를 생성할 경우 권한을 자동으로 설정하기 위한 명령어이며</a:t>
            </a:r>
            <a:r>
              <a:rPr lang="en-US" altLang="ko-KR" dirty="0">
                <a:solidFill>
                  <a:srgbClr val="000000"/>
                </a:solidFill>
                <a:latin typeface="NanumBarunGothic"/>
              </a:rPr>
              <a:t>, </a:t>
            </a:r>
            <a:r>
              <a:rPr lang="en-US" altLang="ko-KR" dirty="0" err="1">
                <a:solidFill>
                  <a:srgbClr val="000000"/>
                </a:solidFill>
                <a:latin typeface="NanumBarunGothic"/>
              </a:rPr>
              <a:t>umask</a:t>
            </a:r>
            <a:r>
              <a:rPr lang="en-US" altLang="ko-KR" dirty="0">
                <a:solidFill>
                  <a:srgbClr val="000000"/>
                </a:solidFill>
                <a:latin typeface="NanumBarunGothic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NanumBarunGothic"/>
              </a:rPr>
              <a:t>명령어를 통해 </a:t>
            </a:r>
            <a:r>
              <a:rPr lang="en-US" altLang="ko-KR" dirty="0">
                <a:solidFill>
                  <a:srgbClr val="000000"/>
                </a:solidFill>
                <a:latin typeface="NanumBarunGothic"/>
              </a:rPr>
              <a:t>mask </a:t>
            </a:r>
            <a:r>
              <a:rPr lang="ko-KR" altLang="en-US" dirty="0">
                <a:solidFill>
                  <a:srgbClr val="000000"/>
                </a:solidFill>
                <a:latin typeface="NanumBarunGothic"/>
              </a:rPr>
              <a:t>값을 설정하여 생성될 파일 및 디렉토리의 권한을 설정할 수 있습니다</a:t>
            </a:r>
            <a:r>
              <a:rPr lang="en-US" altLang="ko-KR" dirty="0">
                <a:solidFill>
                  <a:srgbClr val="000000"/>
                </a:solidFill>
                <a:latin typeface="NanumBarunGothic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3136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638A-FAAB-A720-3226-46E0BD5C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기본 접근 권한 설정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A2A45DA-7EEE-903E-3908-04B3285A08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r>
              <a:rPr lang="ko-KR" altLang="en-US" dirty="0"/>
              <a:t>마스크 값의 의미</a:t>
            </a:r>
            <a:endParaRPr lang="en-US" altLang="ko-KR" dirty="0"/>
          </a:p>
          <a:p>
            <a:pPr lvl="1"/>
            <a:r>
              <a:rPr lang="ko-KR" altLang="en-US" dirty="0"/>
              <a:t>파일이나 디렉터리 생성 시 부여하지 않을 권한을 지정해 놓은 값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002 -&gt; </a:t>
            </a:r>
            <a:r>
              <a:rPr lang="ko-KR" altLang="en-US" dirty="0"/>
              <a:t>기타 사용자의 쓰기 권한은 부여하지 않음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0818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19431-3B13-98A7-1412-42C0AB0E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기본 접근 권한 설정</a:t>
            </a:r>
          </a:p>
        </p:txBody>
      </p:sp>
      <p:sp>
        <p:nvSpPr>
          <p:cNvPr id="26" name="내용 개체 틀 25">
            <a:extLst>
              <a:ext uri="{FF2B5EF4-FFF2-40B4-BE49-F238E27FC236}">
                <a16:creationId xmlns:a16="http://schemas.microsoft.com/office/drawing/2014/main" id="{BB0B76D9-72C9-EBAB-4EE9-6274CBC51C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마스크 값 변경하기</a:t>
            </a:r>
          </a:p>
        </p:txBody>
      </p:sp>
    </p:spTree>
    <p:extLst>
      <p:ext uri="{BB962C8B-B14F-4D97-AF65-F5344CB8AC3E}">
        <p14:creationId xmlns:p14="http://schemas.microsoft.com/office/powerpoint/2010/main" val="964546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70F35-1E03-A2AA-C16B-658DC32B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87FDCA-F2EB-2BBB-AFCE-4C06B9FE68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마스크 값의 적용 과정</a:t>
            </a: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54A49C56-3404-89C6-EDBD-31BA515F3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9"/>
          <a:stretch/>
        </p:blipFill>
        <p:spPr>
          <a:xfrm>
            <a:off x="911424" y="1610163"/>
            <a:ext cx="8201025" cy="455514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179C3EAF-C930-941B-C22C-003DD395BF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2"/>
          <a:stretch/>
        </p:blipFill>
        <p:spPr>
          <a:xfrm>
            <a:off x="5807968" y="1844824"/>
            <a:ext cx="5114925" cy="132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38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535CE-56B8-58EC-D8AD-FD72B8CF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기본 접근 권한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1EAFA-E78B-53A1-E8D3-7B31C327C4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여러 가지 마스크 값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F784006-7138-F4AC-71B3-6676730AD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5"/>
          <a:stretch/>
        </p:blipFill>
        <p:spPr>
          <a:xfrm>
            <a:off x="623392" y="2060848"/>
            <a:ext cx="1119387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03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접근 권한 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52736"/>
            <a:ext cx="11161946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현재의 기본 접근 권한을 확인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그룹과 기타 사용자가 쓰기를 실행할 수 없도록 기본 접근 권한을 변경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파일을 생성하여 기본 접근 권한이 변경되었는지 확인</a:t>
            </a:r>
          </a:p>
        </p:txBody>
      </p:sp>
    </p:spTree>
    <p:extLst>
      <p:ext uri="{BB962C8B-B14F-4D97-AF65-F5344CB8AC3E}">
        <p14:creationId xmlns:p14="http://schemas.microsoft.com/office/powerpoint/2010/main" val="707659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사용자와 그룹 관련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587500" y="773705"/>
            <a:ext cx="10053115" cy="5669958"/>
          </a:xfrm>
        </p:spPr>
        <p:txBody>
          <a:bodyPr/>
          <a:lstStyle/>
          <a:p>
            <a:r>
              <a:rPr lang="en-US" altLang="ko-KR" dirty="0" err="1"/>
              <a:t>passwd</a:t>
            </a: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사용자의 비밀번호를 변경하는 </a:t>
            </a:r>
            <a:r>
              <a:rPr lang="ko-KR" altLang="en-US" sz="1600" dirty="0" smtClean="0"/>
              <a:t>명령어</a:t>
            </a:r>
            <a:endParaRPr lang="en-US" altLang="ko-KR" sz="1600" dirty="0" smtClean="0"/>
          </a:p>
          <a:p>
            <a:pPr marL="357188" lvl="1" indent="0">
              <a:lnSpc>
                <a:spcPct val="150000"/>
              </a:lnSpc>
              <a:buNone/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Passwd</a:t>
            </a:r>
            <a:r>
              <a:rPr lang="en-US" altLang="ko-KR" sz="1600" dirty="0" smtClean="0">
                <a:solidFill>
                  <a:srgbClr val="FF0000"/>
                </a:solidFill>
              </a:rPr>
              <a:t> cookuser1 =&gt; cookuser1 </a:t>
            </a:r>
            <a:r>
              <a:rPr lang="ko-KR" altLang="en-US" sz="1600" dirty="0" smtClean="0">
                <a:solidFill>
                  <a:srgbClr val="FF0000"/>
                </a:solidFill>
              </a:rPr>
              <a:t>사용자의 비밀번호 설정 또는 변경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357188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r>
              <a:rPr lang="en-US" altLang="ko-KR" dirty="0" err="1"/>
              <a:t>usermod</a:t>
            </a: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사용자의 속성을 변경하는 명령어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usermod</a:t>
            </a:r>
            <a:r>
              <a:rPr lang="en-US" altLang="ko-KR" sz="1600" dirty="0" smtClean="0">
                <a:solidFill>
                  <a:srgbClr val="FF0000"/>
                </a:solidFill>
              </a:rPr>
              <a:t> –shell /bin/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csh</a:t>
            </a:r>
            <a:r>
              <a:rPr lang="en-US" altLang="ko-KR" sz="1600" dirty="0" smtClean="0">
                <a:solidFill>
                  <a:srgbClr val="FF0000"/>
                </a:solidFill>
              </a:rPr>
              <a:t> cookuser1  =&gt; cookuser1 </a:t>
            </a:r>
            <a:r>
              <a:rPr lang="ko-KR" altLang="en-US" sz="1600" dirty="0" smtClean="0">
                <a:solidFill>
                  <a:srgbClr val="FF0000"/>
                </a:solidFill>
              </a:rPr>
              <a:t>사용자의 기본 셸을 </a:t>
            </a:r>
            <a:r>
              <a:rPr lang="en-US" altLang="ko-KR" sz="1600" dirty="0" smtClean="0">
                <a:solidFill>
                  <a:srgbClr val="FF0000"/>
                </a:solidFill>
              </a:rPr>
              <a:t>/bin/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csh</a:t>
            </a:r>
            <a:r>
              <a:rPr lang="ko-KR" altLang="en-US" sz="1600" dirty="0" smtClean="0">
                <a:solidFill>
                  <a:srgbClr val="FF0000"/>
                </a:solidFill>
              </a:rPr>
              <a:t>로 변경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usermod</a:t>
            </a:r>
            <a:r>
              <a:rPr lang="en-US" altLang="ko-KR" sz="1600" dirty="0" smtClean="0">
                <a:solidFill>
                  <a:srgbClr val="FF0000"/>
                </a:solidFill>
              </a:rPr>
              <a:t> –groups user1 cookuser1  =&gt; cookuser1 </a:t>
            </a:r>
            <a:r>
              <a:rPr lang="ko-KR" altLang="en-US" sz="1600" dirty="0" smtClean="0">
                <a:solidFill>
                  <a:srgbClr val="FF0000"/>
                </a:solidFill>
              </a:rPr>
              <a:t>사용자의 보조 그룹에 </a:t>
            </a:r>
            <a:r>
              <a:rPr lang="en-US" altLang="ko-KR" sz="1600" dirty="0" smtClean="0">
                <a:solidFill>
                  <a:srgbClr val="FF0000"/>
                </a:solidFill>
              </a:rPr>
              <a:t>user1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그룹추가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dirty="0" err="1"/>
              <a:t>userdel</a:t>
            </a: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사용자를 삭제하는 명령어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en-US" altLang="ko-KR" dirty="0" err="1" smtClean="0">
                <a:solidFill>
                  <a:srgbClr val="FF0000"/>
                </a:solidFill>
              </a:rPr>
              <a:t>userdel</a:t>
            </a:r>
            <a:r>
              <a:rPr lang="en-US" altLang="ko-KR" dirty="0" smtClean="0">
                <a:solidFill>
                  <a:srgbClr val="FF0000"/>
                </a:solidFill>
              </a:rPr>
              <a:t> cookuser2  =&gt; cookuser2 </a:t>
            </a:r>
            <a:r>
              <a:rPr lang="ko-KR" altLang="en-US" dirty="0" smtClean="0">
                <a:solidFill>
                  <a:srgbClr val="FF0000"/>
                </a:solidFill>
              </a:rPr>
              <a:t>사용자만 삭제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- </a:t>
            </a:r>
            <a:r>
              <a:rPr lang="en-US" altLang="ko-KR" dirty="0" err="1" smtClean="0">
                <a:solidFill>
                  <a:srgbClr val="FF0000"/>
                </a:solidFill>
              </a:rPr>
              <a:t>userdel</a:t>
            </a:r>
            <a:r>
              <a:rPr lang="en-US" altLang="ko-KR" dirty="0" smtClean="0">
                <a:solidFill>
                  <a:srgbClr val="FF0000"/>
                </a:solidFill>
              </a:rPr>
              <a:t> –r cookuser3   =&gt; cookuser3 </a:t>
            </a:r>
            <a:r>
              <a:rPr lang="ko-KR" altLang="en-US" dirty="0" smtClean="0">
                <a:solidFill>
                  <a:srgbClr val="FF0000"/>
                </a:solidFill>
              </a:rPr>
              <a:t>사용자와 홈 </a:t>
            </a:r>
            <a:r>
              <a:rPr lang="ko-KR" altLang="en-US" dirty="0" err="1" smtClean="0">
                <a:solidFill>
                  <a:srgbClr val="FF0000"/>
                </a:solidFill>
              </a:rPr>
              <a:t>디텍토리</a:t>
            </a:r>
            <a:r>
              <a:rPr lang="ko-KR" altLang="en-US" dirty="0" smtClean="0">
                <a:solidFill>
                  <a:srgbClr val="FF0000"/>
                </a:solidFill>
              </a:rPr>
              <a:t> 삭제</a:t>
            </a:r>
            <a:endParaRPr lang="en-US" altLang="ko-KR" dirty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  <a:p>
            <a:pPr marL="357188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514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06 </a:t>
            </a:r>
            <a:r>
              <a:rPr lang="ko-KR" altLang="en-US" dirty="0"/>
              <a:t>특수 접근 권한 설정</a:t>
            </a:r>
          </a:p>
        </p:txBody>
      </p:sp>
    </p:spTree>
    <p:extLst>
      <p:ext uri="{BB962C8B-B14F-4D97-AF65-F5344CB8AC3E}">
        <p14:creationId xmlns:p14="http://schemas.microsoft.com/office/powerpoint/2010/main" val="20460855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B6524-100D-D1A4-F328-A15AB239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특수 접근 권한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6755E-4E3C-00D9-09E3-7D9113077C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SetUID</a:t>
            </a:r>
            <a:r>
              <a:rPr lang="en-US" altLang="ko-KR" dirty="0"/>
              <a:t>: 4***</a:t>
            </a:r>
          </a:p>
          <a:p>
            <a:pPr lvl="1"/>
            <a:r>
              <a:rPr lang="en-US" altLang="ko-KR" dirty="0" err="1"/>
              <a:t>SetUID</a:t>
            </a:r>
            <a:r>
              <a:rPr lang="ko-KR" altLang="en-US" dirty="0"/>
              <a:t>가 설정된 파일을 실행하면 해당 파일이 실행되는 동안에는 파일을 실행한 사용자의 권한이 아니라 파일 소유자의 권한이 적용</a:t>
            </a:r>
          </a:p>
        </p:txBody>
      </p:sp>
    </p:spTree>
    <p:extLst>
      <p:ext uri="{BB962C8B-B14F-4D97-AF65-F5344CB8AC3E}">
        <p14:creationId xmlns:p14="http://schemas.microsoft.com/office/powerpoint/2010/main" val="878823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D9E16-E974-0227-5046-5BBD0AE0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특수 접근 권한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F16A3-9CC0-8EFF-183B-38AEE999ED3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err="1"/>
              <a:t>SetUID</a:t>
            </a:r>
            <a:r>
              <a:rPr lang="en-US" altLang="ko-KR" dirty="0"/>
              <a:t> </a:t>
            </a:r>
            <a:r>
              <a:rPr lang="ko-KR" altLang="en-US" dirty="0"/>
              <a:t>사례</a:t>
            </a:r>
            <a:r>
              <a:rPr lang="en-US" altLang="ko-KR" dirty="0"/>
              <a:t>: passwd </a:t>
            </a:r>
            <a:r>
              <a:rPr lang="ko-KR" altLang="en-US" dirty="0"/>
              <a:t>명령</a:t>
            </a:r>
          </a:p>
        </p:txBody>
      </p:sp>
    </p:spTree>
    <p:extLst>
      <p:ext uri="{BB962C8B-B14F-4D97-AF65-F5344CB8AC3E}">
        <p14:creationId xmlns:p14="http://schemas.microsoft.com/office/powerpoint/2010/main" val="697582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F5943-395F-AA1B-7994-C5E09197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특수 접근 권한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74063C-E3C2-2779-AEF9-14E58B9C64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SetGID</a:t>
            </a:r>
            <a:r>
              <a:rPr lang="en-US" altLang="ko-KR" dirty="0"/>
              <a:t>: 2***</a:t>
            </a:r>
          </a:p>
          <a:p>
            <a:pPr lvl="1"/>
            <a:r>
              <a:rPr lang="en-US" altLang="ko-KR" dirty="0" err="1"/>
              <a:t>SetGID</a:t>
            </a:r>
            <a:r>
              <a:rPr lang="ko-KR" altLang="en-US" dirty="0"/>
              <a:t>가 설정된 파일을 실행하면 해당 파일이 실행되는 동안에는 파일 소유 그룹의 권한으로 실행</a:t>
            </a:r>
          </a:p>
        </p:txBody>
      </p:sp>
    </p:spTree>
    <p:extLst>
      <p:ext uri="{BB962C8B-B14F-4D97-AF65-F5344CB8AC3E}">
        <p14:creationId xmlns:p14="http://schemas.microsoft.com/office/powerpoint/2010/main" val="1901296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0A5F8-5312-0745-185A-ABA360588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특수 접근 권한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18D8A-03CB-F68C-D2C6-42C79413E4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4655" y="980728"/>
            <a:ext cx="11161945" cy="5518344"/>
          </a:xfrm>
        </p:spPr>
        <p:txBody>
          <a:bodyPr/>
          <a:lstStyle/>
          <a:p>
            <a:r>
              <a:rPr lang="ko-KR" altLang="en-US" dirty="0" err="1"/>
              <a:t>스티키</a:t>
            </a:r>
            <a:r>
              <a:rPr lang="ko-KR" altLang="en-US" dirty="0"/>
              <a:t> 비트</a:t>
            </a:r>
            <a:r>
              <a:rPr lang="en-US" altLang="ko-KR" dirty="0"/>
              <a:t>: 1***</a:t>
            </a:r>
          </a:p>
          <a:p>
            <a:pPr lvl="1"/>
            <a:r>
              <a:rPr lang="ko-KR" altLang="en-US" dirty="0" err="1"/>
              <a:t>스티키</a:t>
            </a:r>
            <a:r>
              <a:rPr lang="ko-KR" altLang="en-US" dirty="0"/>
              <a:t> 비트는 디렉터리에 설정</a:t>
            </a:r>
            <a:endParaRPr lang="en-US" altLang="ko-KR" dirty="0"/>
          </a:p>
          <a:p>
            <a:pPr lvl="1"/>
            <a:r>
              <a:rPr lang="ko-KR" altLang="en-US" dirty="0"/>
              <a:t>디렉터리에 </a:t>
            </a:r>
            <a:r>
              <a:rPr lang="ko-KR" altLang="en-US" dirty="0" err="1"/>
              <a:t>스티키</a:t>
            </a:r>
            <a:r>
              <a:rPr lang="ko-KR" altLang="en-US" dirty="0"/>
              <a:t> 비트가 설정되어 있으면 이 디렉터리에는 누구나 파일을 생성 가능</a:t>
            </a:r>
          </a:p>
        </p:txBody>
      </p:sp>
    </p:spTree>
    <p:extLst>
      <p:ext uri="{BB962C8B-B14F-4D97-AF65-F5344CB8AC3E}">
        <p14:creationId xmlns:p14="http://schemas.microsoft.com/office/powerpoint/2010/main" val="4007779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26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911424" y="1772816"/>
            <a:ext cx="1022513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셸 사용법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563616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2423592" y="1700808"/>
            <a:ext cx="7704856" cy="4608512"/>
          </a:xfrm>
        </p:spPr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00 </a:t>
            </a:r>
            <a:r>
              <a:rPr lang="ko-KR" altLang="en-US" dirty="0"/>
              <a:t>개요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셸의 기능과 종류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셸 기본 사용법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입출력 방향 변경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</a:t>
            </a:r>
            <a:r>
              <a:rPr lang="en-US" altLang="ko-KR" dirty="0"/>
              <a:t> </a:t>
            </a:r>
            <a:r>
              <a:rPr lang="ko-KR" altLang="en-US" dirty="0" err="1"/>
              <a:t>배시셸</a:t>
            </a:r>
            <a:r>
              <a:rPr lang="ko-KR" altLang="en-US" dirty="0"/>
              <a:t> 환경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05</a:t>
            </a:r>
            <a:r>
              <a:rPr lang="en-US" altLang="ko-KR" dirty="0"/>
              <a:t> </a:t>
            </a:r>
            <a:r>
              <a:rPr lang="ko-KR" altLang="en-US" dirty="0" err="1"/>
              <a:t>앨리어스와</a:t>
            </a:r>
            <a:r>
              <a:rPr lang="ko-KR" altLang="en-US" dirty="0"/>
              <a:t> 히스토리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06</a:t>
            </a:r>
            <a:r>
              <a:rPr lang="en-US" altLang="ko-KR" dirty="0"/>
              <a:t> </a:t>
            </a:r>
            <a:r>
              <a:rPr lang="ko-KR" altLang="en-US" dirty="0"/>
              <a:t>프롬프트 설정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07</a:t>
            </a:r>
            <a:r>
              <a:rPr lang="en-US" altLang="ko-KR" dirty="0"/>
              <a:t> </a:t>
            </a:r>
            <a:r>
              <a:rPr lang="ko-KR" altLang="en-US" dirty="0"/>
              <a:t>환경 설정 파일</a:t>
            </a:r>
          </a:p>
        </p:txBody>
      </p:sp>
    </p:spTree>
    <p:extLst>
      <p:ext uri="{BB962C8B-B14F-4D97-AF65-F5344CB8AC3E}">
        <p14:creationId xmlns:p14="http://schemas.microsoft.com/office/powerpoint/2010/main" val="9531958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407368" y="3861048"/>
            <a:ext cx="11395382" cy="2736304"/>
          </a:xfrm>
        </p:spPr>
        <p:txBody>
          <a:bodyPr/>
          <a:lstStyle/>
          <a:p>
            <a:r>
              <a:rPr lang="ko-KR" altLang="en-US" dirty="0"/>
              <a:t>셸의 기능과 종류를 설명할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셸 특수문자의 종류를 이해하고 필요에 따라 적절하게 사용할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표준 입출력 장치를 이해하고 입출력 방향을 설정할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</a:t>
            </a:r>
            <a:r>
              <a:rPr lang="ko-KR" altLang="en-US" dirty="0" err="1"/>
              <a:t>앨리어스</a:t>
            </a:r>
            <a:r>
              <a:rPr lang="en-US" altLang="ko-KR" dirty="0"/>
              <a:t>(alias)</a:t>
            </a:r>
            <a:r>
              <a:rPr lang="ko-KR" altLang="en-US" dirty="0"/>
              <a:t>를 만들거나 필요 없는 </a:t>
            </a:r>
            <a:r>
              <a:rPr lang="ko-KR" altLang="en-US" dirty="0" err="1"/>
              <a:t>앨리어스를</a:t>
            </a:r>
            <a:r>
              <a:rPr lang="ko-KR" altLang="en-US" dirty="0"/>
              <a:t> 삭제할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이스케이프 문자를 이해하고 프롬프트를 원하는 형태로 바꿀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시스템과 사용자 환경 설정 파일을 구분하고 사용자 환경을 직접 설정할 수 있다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5819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129148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사용자와 그룹 관련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91344" y="773705"/>
            <a:ext cx="11593287" cy="5669958"/>
          </a:xfrm>
        </p:spPr>
        <p:txBody>
          <a:bodyPr/>
          <a:lstStyle/>
          <a:p>
            <a:r>
              <a:rPr lang="en-US" altLang="ko-KR" dirty="0" err="1"/>
              <a:t>chage</a:t>
            </a: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사용자의 비밀번호를 주기적으로 변경하도록 설정하는 명령어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chage</a:t>
            </a:r>
            <a:r>
              <a:rPr lang="en-US" altLang="ko-KR" sz="1600" dirty="0" smtClean="0">
                <a:solidFill>
                  <a:srgbClr val="FF0000"/>
                </a:solidFill>
              </a:rPr>
              <a:t> –l cookuser1  =&gt; cookuser1 </a:t>
            </a:r>
            <a:r>
              <a:rPr lang="ko-KR" altLang="en-US" sz="1600" dirty="0" smtClean="0">
                <a:solidFill>
                  <a:srgbClr val="FF0000"/>
                </a:solidFill>
              </a:rPr>
              <a:t>사용자에 설정된 내용 </a:t>
            </a:r>
            <a:r>
              <a:rPr lang="ko-KR" altLang="en-US" sz="1600" dirty="0" err="1" smtClean="0">
                <a:solidFill>
                  <a:srgbClr val="FF0000"/>
                </a:solidFill>
              </a:rPr>
              <a:t>확인할때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chage</a:t>
            </a:r>
            <a:r>
              <a:rPr lang="en-US" altLang="ko-KR" sz="1600" dirty="0" smtClean="0">
                <a:solidFill>
                  <a:srgbClr val="FF0000"/>
                </a:solidFill>
              </a:rPr>
              <a:t> –m 2cookuser1  =&gt; cookuser1 </a:t>
            </a:r>
            <a:r>
              <a:rPr lang="ko-KR" altLang="en-US" sz="1600" dirty="0" smtClean="0">
                <a:solidFill>
                  <a:srgbClr val="FF0000"/>
                </a:solidFill>
              </a:rPr>
              <a:t>사용자에 설정된 비밀번호를 사용해야하는 최소 일자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변경 후 최소 </a:t>
            </a:r>
            <a:r>
              <a:rPr lang="en-US" altLang="ko-KR" sz="1600" dirty="0" smtClean="0">
                <a:solidFill>
                  <a:srgbClr val="FF0000"/>
                </a:solidFill>
              </a:rPr>
              <a:t>2</a:t>
            </a:r>
            <a:r>
              <a:rPr lang="ko-KR" altLang="en-US" sz="1600" dirty="0" smtClean="0">
                <a:solidFill>
                  <a:srgbClr val="FF0000"/>
                </a:solidFill>
              </a:rPr>
              <a:t>일은 사용해야함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57188" lvl="1" indent="0">
              <a:lnSpc>
                <a:spcPct val="150000"/>
              </a:lnSpc>
              <a:buNone/>
            </a:pPr>
            <a:r>
              <a:rPr lang="en-US" altLang="ko-KR" sz="1600" dirty="0" smtClean="0">
                <a:solidFill>
                  <a:srgbClr val="FF0000"/>
                </a:solidFill>
              </a:rPr>
              <a:t>  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chage</a:t>
            </a:r>
            <a:r>
              <a:rPr lang="en-US" altLang="ko-KR" sz="1600" dirty="0" smtClean="0">
                <a:solidFill>
                  <a:srgbClr val="FF0000"/>
                </a:solidFill>
              </a:rPr>
              <a:t> –M 30 cookuser1  =&gt; cookuser1 </a:t>
            </a:r>
            <a:r>
              <a:rPr lang="ko-KR" altLang="en-US" sz="1600" dirty="0" smtClean="0">
                <a:solidFill>
                  <a:srgbClr val="FF0000"/>
                </a:solidFill>
              </a:rPr>
              <a:t>사용자에 설정된 비밀번호를 사용할 수 있는 최대 일자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변경 후 최대 </a:t>
            </a:r>
            <a:r>
              <a:rPr lang="en-US" altLang="ko-KR" sz="1600" dirty="0" smtClean="0">
                <a:solidFill>
                  <a:srgbClr val="FF0000"/>
                </a:solidFill>
              </a:rPr>
              <a:t>30</a:t>
            </a:r>
            <a:r>
              <a:rPr lang="ko-KR" altLang="en-US" sz="1600" dirty="0" smtClean="0">
                <a:solidFill>
                  <a:srgbClr val="FF0000"/>
                </a:solidFill>
              </a:rPr>
              <a:t>일 사용 가능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chage</a:t>
            </a:r>
            <a:r>
              <a:rPr lang="en-US" altLang="ko-KR" sz="1600" dirty="0" smtClean="0">
                <a:solidFill>
                  <a:srgbClr val="FF0000"/>
                </a:solidFill>
              </a:rPr>
              <a:t> –E 2025/12/12 cookuser1  =&gt; cookuser1 </a:t>
            </a:r>
            <a:r>
              <a:rPr lang="ko-KR" altLang="en-US" sz="1600" dirty="0" smtClean="0">
                <a:solidFill>
                  <a:srgbClr val="FF0000"/>
                </a:solidFill>
              </a:rPr>
              <a:t>사용자에 설정된 비밀번호 만료일 </a:t>
            </a:r>
            <a:r>
              <a:rPr lang="en-US" altLang="ko-KR" sz="1600" dirty="0" smtClean="0">
                <a:solidFill>
                  <a:srgbClr val="FF0000"/>
                </a:solidFill>
              </a:rPr>
              <a:t>(2025</a:t>
            </a:r>
            <a:r>
              <a:rPr lang="ko-KR" altLang="en-US" sz="1600" dirty="0" smtClean="0">
                <a:solidFill>
                  <a:srgbClr val="FF0000"/>
                </a:solidFill>
              </a:rPr>
              <a:t>년 </a:t>
            </a:r>
            <a:r>
              <a:rPr lang="en-US" altLang="ko-KR" sz="1600" dirty="0" smtClean="0">
                <a:solidFill>
                  <a:srgbClr val="FF0000"/>
                </a:solidFill>
              </a:rPr>
              <a:t>12</a:t>
            </a:r>
            <a:r>
              <a:rPr lang="ko-KR" altLang="en-US" sz="1600" dirty="0" smtClean="0">
                <a:solidFill>
                  <a:srgbClr val="FF0000"/>
                </a:solidFill>
              </a:rPr>
              <a:t>월</a:t>
            </a:r>
            <a:r>
              <a:rPr lang="en-US" altLang="ko-KR" sz="1600" dirty="0" smtClean="0">
                <a:solidFill>
                  <a:srgbClr val="FF0000"/>
                </a:solidFill>
              </a:rPr>
              <a:t>12</a:t>
            </a:r>
            <a:r>
              <a:rPr lang="ko-KR" altLang="en-US" sz="1600" dirty="0" smtClean="0">
                <a:solidFill>
                  <a:srgbClr val="FF0000"/>
                </a:solidFill>
              </a:rPr>
              <a:t>일가지 사용가능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chage</a:t>
            </a:r>
            <a:r>
              <a:rPr lang="en-US" altLang="ko-KR" sz="1600" dirty="0" smtClean="0">
                <a:solidFill>
                  <a:srgbClr val="FF0000"/>
                </a:solidFill>
              </a:rPr>
              <a:t> –W 10 cookuser1  =&gt; cookuser1 </a:t>
            </a:r>
            <a:r>
              <a:rPr lang="ko-KR" altLang="en-US" sz="1600" dirty="0" smtClean="0">
                <a:solidFill>
                  <a:srgbClr val="FF0000"/>
                </a:solidFill>
              </a:rPr>
              <a:t>사용자에 설정된 비밀번호 만료 전의 경고 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ko-KR" altLang="en-US" sz="1600" dirty="0" smtClean="0">
                <a:solidFill>
                  <a:srgbClr val="FF0000"/>
                </a:solidFill>
              </a:rPr>
              <a:t>암호 만료일 </a:t>
            </a:r>
            <a:r>
              <a:rPr lang="en-US" altLang="ko-KR" sz="1600" dirty="0" smtClean="0">
                <a:solidFill>
                  <a:srgbClr val="FF0000"/>
                </a:solidFill>
              </a:rPr>
              <a:t>10</a:t>
            </a:r>
            <a:r>
              <a:rPr lang="ko-KR" altLang="en-US" sz="1600" dirty="0" smtClean="0">
                <a:solidFill>
                  <a:srgbClr val="FF0000"/>
                </a:solidFill>
              </a:rPr>
              <a:t>일전부터 경고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0000"/>
                </a:solidFill>
              </a:rPr>
              <a:t>메시지 출력</a:t>
            </a:r>
            <a:r>
              <a:rPr lang="en-US" altLang="ko-KR" sz="1600" dirty="0" smtClean="0">
                <a:solidFill>
                  <a:srgbClr val="FF0000"/>
                </a:solidFill>
              </a:rPr>
              <a:t>). </a:t>
            </a:r>
            <a:r>
              <a:rPr lang="ko-KR" altLang="en-US" sz="1600" dirty="0" smtClean="0">
                <a:solidFill>
                  <a:srgbClr val="FF0000"/>
                </a:solidFill>
              </a:rPr>
              <a:t>지정하지 않으면 기본 값은 </a:t>
            </a:r>
            <a:r>
              <a:rPr lang="en-US" altLang="ko-KR" sz="1600" dirty="0" smtClean="0">
                <a:solidFill>
                  <a:srgbClr val="FF0000"/>
                </a:solidFill>
              </a:rPr>
              <a:t>7</a:t>
            </a:r>
            <a:r>
              <a:rPr lang="ko-KR" altLang="en-US" sz="1600" dirty="0" smtClean="0">
                <a:solidFill>
                  <a:srgbClr val="FF0000"/>
                </a:solidFill>
              </a:rPr>
              <a:t>일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dirty="0" smtClean="0"/>
              <a:t>groups</a:t>
            </a: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사용자가 소속된 그룹을 보여주는 명령어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- groups  =&gt; </a:t>
            </a:r>
            <a:r>
              <a:rPr lang="ko-KR" altLang="en-US" dirty="0" smtClean="0">
                <a:solidFill>
                  <a:srgbClr val="FF0000"/>
                </a:solidFill>
              </a:rPr>
              <a:t>현재 등록된 사용자가 소속된 그룹 출력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</a:rPr>
              <a:t>- groups cookuser1  =&gt; cookuser1 </a:t>
            </a:r>
            <a:r>
              <a:rPr lang="ko-KR" altLang="en-US" dirty="0" smtClean="0">
                <a:solidFill>
                  <a:srgbClr val="FF0000"/>
                </a:solidFill>
              </a:rPr>
              <a:t>사용자가 소속된 그룹 출력</a:t>
            </a:r>
            <a:endParaRPr lang="en-US" altLang="ko-KR" dirty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  <a:p>
            <a:pPr marL="357188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497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내용 구성</a:t>
            </a:r>
            <a:endParaRPr lang="en-US" altLang="ko-KR" dirty="0"/>
          </a:p>
          <a:p>
            <a:pPr lvl="1"/>
            <a:r>
              <a:rPr lang="ko-KR" altLang="en-US" dirty="0"/>
              <a:t>리눅스 커널과 사용자를 연결하는 역할을 수행하는 셸의 기능과 종류 이해</a:t>
            </a:r>
            <a:endParaRPr lang="en-US" altLang="ko-KR" dirty="0"/>
          </a:p>
          <a:p>
            <a:pPr lvl="1"/>
            <a:r>
              <a:rPr lang="ko-KR" altLang="en-US" dirty="0"/>
              <a:t>리눅스의 기본 셸인 </a:t>
            </a:r>
            <a:r>
              <a:rPr lang="ko-KR" altLang="en-US" dirty="0" err="1"/>
              <a:t>배시셸의</a:t>
            </a:r>
            <a:r>
              <a:rPr lang="ko-KR" altLang="en-US" dirty="0"/>
              <a:t> 기능 학습</a:t>
            </a:r>
            <a:endParaRPr lang="en-US" altLang="ko-KR" dirty="0"/>
          </a:p>
          <a:p>
            <a:pPr lvl="1"/>
            <a:r>
              <a:rPr lang="ko-KR" altLang="en-US" dirty="0"/>
              <a:t>사용자 환경 설정 방법 학습</a:t>
            </a:r>
            <a:endParaRPr lang="en-US" altLang="ko-KR" dirty="0"/>
          </a:p>
        </p:txBody>
      </p:sp>
      <p:pic>
        <p:nvPicPr>
          <p:cNvPr id="10" name="그림 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13504C3-F8FB-F4D8-34C7-FD193EFC3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9712"/>
            <a:ext cx="59055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85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셸의 기능과 종류</a:t>
            </a:r>
          </a:p>
        </p:txBody>
      </p:sp>
    </p:spTree>
    <p:extLst>
      <p:ext uri="{BB962C8B-B14F-4D97-AF65-F5344CB8AC3E}">
        <p14:creationId xmlns:p14="http://schemas.microsoft.com/office/powerpoint/2010/main" val="2704472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셸의 기능과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셸의 기능</a:t>
            </a:r>
            <a:endParaRPr lang="en-US" altLang="ko-KR" dirty="0"/>
          </a:p>
          <a:p>
            <a:pPr lvl="1"/>
            <a:r>
              <a:rPr lang="ko-KR" altLang="en-US" dirty="0"/>
              <a:t>명령어 해석기 기능</a:t>
            </a:r>
            <a:endParaRPr lang="en-US" altLang="ko-KR" dirty="0"/>
          </a:p>
          <a:p>
            <a:pPr lvl="1"/>
            <a:r>
              <a:rPr lang="ko-KR" altLang="en-US" dirty="0"/>
              <a:t>프로그래밍 기능</a:t>
            </a:r>
            <a:r>
              <a:rPr lang="en-US" altLang="ko-KR" dirty="0"/>
              <a:t>: </a:t>
            </a:r>
            <a:r>
              <a:rPr lang="ko-KR" altLang="en-US" dirty="0"/>
              <a:t>셸 스크립트</a:t>
            </a:r>
            <a:endParaRPr lang="en-US" altLang="ko-KR" dirty="0"/>
          </a:p>
          <a:p>
            <a:pPr lvl="1"/>
            <a:r>
              <a:rPr lang="ko-KR" altLang="en-US" dirty="0"/>
              <a:t>사용자 환경 설정 기능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92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6FD93-362D-7621-D45B-71F43FFE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셸의 기능과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D27D3-6668-2B8F-D7C8-4A81B0FF310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02231" cy="5518344"/>
          </a:xfrm>
        </p:spPr>
        <p:txBody>
          <a:bodyPr/>
          <a:lstStyle/>
          <a:p>
            <a:r>
              <a:rPr lang="ko-KR" altLang="en-US" dirty="0"/>
              <a:t>셸의 종류</a:t>
            </a:r>
            <a:endParaRPr lang="en-US" altLang="ko-KR" dirty="0"/>
          </a:p>
          <a:p>
            <a:pPr lvl="1"/>
            <a:r>
              <a:rPr lang="ko-KR" altLang="en-US" dirty="0" err="1"/>
              <a:t>본셸</a:t>
            </a:r>
            <a:r>
              <a:rPr lang="en-US" altLang="ko-KR" dirty="0"/>
              <a:t>(</a:t>
            </a:r>
            <a:r>
              <a:rPr lang="en-US" altLang="ko-KR" dirty="0" err="1"/>
              <a:t>sh</a:t>
            </a:r>
            <a:r>
              <a:rPr lang="en-US" altLang="ko-KR" dirty="0"/>
              <a:t>): </a:t>
            </a:r>
            <a:r>
              <a:rPr lang="ko-KR" altLang="en-US" dirty="0"/>
              <a:t>최초의 셸</a:t>
            </a:r>
            <a:r>
              <a:rPr lang="en-US" altLang="ko-KR" dirty="0"/>
              <a:t>, </a:t>
            </a:r>
            <a:r>
              <a:rPr lang="ko-KR" altLang="en-US" dirty="0"/>
              <a:t>유닉스 </a:t>
            </a:r>
            <a:r>
              <a:rPr lang="en-US" altLang="ko-KR" dirty="0"/>
              <a:t>v7</a:t>
            </a:r>
            <a:r>
              <a:rPr lang="ko-KR" altLang="en-US" dirty="0"/>
              <a:t>에서 처음 등장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ko-KR" altLang="en-US" dirty="0" err="1"/>
              <a:t>배시셸</a:t>
            </a:r>
            <a:r>
              <a:rPr lang="ko-KR" altLang="en-US" dirty="0"/>
              <a:t> 등 다른 셸로 대체</a:t>
            </a:r>
            <a:endParaRPr lang="en-US" altLang="ko-KR" dirty="0"/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셸</a:t>
            </a:r>
            <a:r>
              <a:rPr lang="en-US" altLang="ko-KR" dirty="0"/>
              <a:t>(</a:t>
            </a:r>
            <a:r>
              <a:rPr lang="en-US" altLang="ko-KR" dirty="0" err="1"/>
              <a:t>csh</a:t>
            </a:r>
            <a:r>
              <a:rPr lang="en-US" altLang="ko-KR" dirty="0"/>
              <a:t>): </a:t>
            </a:r>
            <a:r>
              <a:rPr lang="ko-KR" altLang="en-US" dirty="0"/>
              <a:t>캘리포니아대학교에서 빌 </a:t>
            </a:r>
            <a:r>
              <a:rPr lang="ko-KR" altLang="en-US" dirty="0" err="1"/>
              <a:t>조이가</a:t>
            </a:r>
            <a:r>
              <a:rPr lang="ko-KR" altLang="en-US" dirty="0"/>
              <a:t> 개발</a:t>
            </a:r>
            <a:r>
              <a:rPr lang="en-US" altLang="ko-KR" dirty="0"/>
              <a:t>, 2BSD </a:t>
            </a:r>
            <a:r>
              <a:rPr lang="ko-KR" altLang="en-US" dirty="0"/>
              <a:t>유닉스에서 발표</a:t>
            </a:r>
            <a:endParaRPr lang="en-US" altLang="ko-KR" dirty="0"/>
          </a:p>
          <a:p>
            <a:pPr lvl="2"/>
            <a:r>
              <a:rPr lang="ko-KR" altLang="en-US" dirty="0" err="1"/>
              <a:t>앨리어스</a:t>
            </a:r>
            <a:r>
              <a:rPr lang="en-US" altLang="ko-KR" dirty="0"/>
              <a:t>, </a:t>
            </a:r>
            <a:r>
              <a:rPr lang="ko-KR" altLang="en-US" dirty="0"/>
              <a:t>히스토리 기능 포함</a:t>
            </a:r>
            <a:r>
              <a:rPr lang="en-US" altLang="ko-KR" dirty="0"/>
              <a:t>, </a:t>
            </a:r>
            <a:r>
              <a:rPr lang="ko-KR" altLang="en-US" dirty="0"/>
              <a:t>셸 스크립트 구문 형식이 </a:t>
            </a:r>
            <a:r>
              <a:rPr lang="en-US" altLang="ko-KR" dirty="0"/>
              <a:t>C</a:t>
            </a:r>
            <a:r>
              <a:rPr lang="ko-KR" altLang="en-US" dirty="0"/>
              <a:t>언어와 동일</a:t>
            </a:r>
            <a:endParaRPr lang="en-US" altLang="ko-KR" dirty="0"/>
          </a:p>
          <a:p>
            <a:pPr lvl="1"/>
            <a:r>
              <a:rPr lang="ko-KR" altLang="en-US" dirty="0" err="1"/>
              <a:t>콘셸</a:t>
            </a:r>
            <a:r>
              <a:rPr lang="en-US" altLang="ko-KR" dirty="0"/>
              <a:t>(</a:t>
            </a:r>
            <a:r>
              <a:rPr lang="en-US" altLang="ko-KR" dirty="0" err="1"/>
              <a:t>ksh</a:t>
            </a:r>
            <a:r>
              <a:rPr lang="en-US" altLang="ko-KR" dirty="0"/>
              <a:t>): 1980</a:t>
            </a:r>
            <a:r>
              <a:rPr lang="ko-KR" altLang="en-US" dirty="0"/>
              <a:t>년대 중반 </a:t>
            </a:r>
            <a:r>
              <a:rPr lang="en-US" altLang="ko-KR" dirty="0"/>
              <a:t>AT&amp;T </a:t>
            </a:r>
            <a:r>
              <a:rPr lang="ko-KR" altLang="en-US" dirty="0" err="1"/>
              <a:t>벨연구소에서</a:t>
            </a:r>
            <a:r>
              <a:rPr lang="ko-KR" altLang="en-US" dirty="0"/>
              <a:t> 개발</a:t>
            </a:r>
            <a:r>
              <a:rPr lang="en-US" altLang="ko-KR" dirty="0"/>
              <a:t>, SVR4 </a:t>
            </a:r>
            <a:r>
              <a:rPr lang="ko-KR" altLang="en-US" dirty="0"/>
              <a:t>유닉스에서 발표</a:t>
            </a:r>
            <a:endParaRPr lang="en-US" altLang="ko-KR" dirty="0"/>
          </a:p>
          <a:p>
            <a:pPr lvl="2"/>
            <a:r>
              <a:rPr lang="ko-KR" altLang="en-US" dirty="0" err="1"/>
              <a:t>본셸과</a:t>
            </a:r>
            <a:r>
              <a:rPr lang="ko-KR" altLang="en-US" dirty="0"/>
              <a:t> 호환성 유지</a:t>
            </a:r>
            <a:r>
              <a:rPr lang="en-US" altLang="ko-KR" dirty="0"/>
              <a:t>, </a:t>
            </a:r>
            <a:r>
              <a:rPr lang="ko-KR" altLang="en-US" dirty="0" err="1"/>
              <a:t>앨리어스</a:t>
            </a:r>
            <a:r>
              <a:rPr lang="en-US" altLang="ko-KR" dirty="0"/>
              <a:t>, </a:t>
            </a:r>
            <a:r>
              <a:rPr lang="ko-KR" altLang="en-US" dirty="0"/>
              <a:t>히스토리 기능 제공</a:t>
            </a:r>
            <a:endParaRPr lang="en-US" altLang="ko-KR" dirty="0"/>
          </a:p>
          <a:p>
            <a:pPr lvl="1"/>
            <a:r>
              <a:rPr lang="ko-KR" altLang="en-US" dirty="0" err="1"/>
              <a:t>배시셸</a:t>
            </a:r>
            <a:r>
              <a:rPr lang="en-US" altLang="ko-KR" dirty="0"/>
              <a:t>(bash): 1988</a:t>
            </a:r>
            <a:r>
              <a:rPr lang="ko-KR" altLang="en-US" dirty="0"/>
              <a:t>년 브레인 폭스가 개발</a:t>
            </a:r>
            <a:endParaRPr lang="en-US" altLang="ko-KR" dirty="0"/>
          </a:p>
          <a:p>
            <a:pPr lvl="2"/>
            <a:r>
              <a:rPr lang="ko-KR" altLang="en-US" dirty="0" err="1"/>
              <a:t>본셸과</a:t>
            </a:r>
            <a:r>
              <a:rPr lang="ko-KR" altLang="en-US" dirty="0"/>
              <a:t> 호환성 유지</a:t>
            </a:r>
            <a:r>
              <a:rPr lang="en-US" altLang="ko-KR" dirty="0"/>
              <a:t>, C</a:t>
            </a:r>
            <a:r>
              <a:rPr lang="ko-KR" altLang="en-US" dirty="0"/>
              <a:t>셸</a:t>
            </a:r>
            <a:r>
              <a:rPr lang="en-US" altLang="ko-KR" dirty="0"/>
              <a:t>/</a:t>
            </a:r>
            <a:r>
              <a:rPr lang="ko-KR" altLang="en-US" dirty="0" err="1"/>
              <a:t>콘셸의</a:t>
            </a:r>
            <a:r>
              <a:rPr lang="ko-KR" altLang="en-US" dirty="0"/>
              <a:t> 편리한 기능 모두 포함</a:t>
            </a:r>
            <a:endParaRPr lang="en-US" altLang="ko-KR" dirty="0"/>
          </a:p>
          <a:p>
            <a:pPr lvl="2"/>
            <a:r>
              <a:rPr lang="ko-KR" altLang="en-US" dirty="0"/>
              <a:t>리눅스의 기본 셸로 제공</a:t>
            </a:r>
            <a:endParaRPr lang="en-US" altLang="ko-KR" dirty="0"/>
          </a:p>
          <a:p>
            <a:pPr lvl="1"/>
            <a:r>
              <a:rPr lang="ko-KR" altLang="en-US" dirty="0" err="1"/>
              <a:t>대시셸</a:t>
            </a:r>
            <a:r>
              <a:rPr lang="en-US" altLang="ko-KR" dirty="0"/>
              <a:t>(dash): 1997</a:t>
            </a:r>
            <a:r>
              <a:rPr lang="ko-KR" altLang="en-US" dirty="0"/>
              <a:t>년 </a:t>
            </a:r>
            <a:r>
              <a:rPr lang="ko-KR" altLang="en-US" dirty="0" err="1"/>
              <a:t>허버스</a:t>
            </a:r>
            <a:r>
              <a:rPr lang="ko-KR" altLang="en-US" dirty="0"/>
              <a:t> 슈가 리눅스에 이식</a:t>
            </a:r>
            <a:endParaRPr lang="en-US" altLang="ko-KR" dirty="0"/>
          </a:p>
          <a:p>
            <a:pPr lvl="2"/>
            <a:r>
              <a:rPr lang="ko-KR" altLang="en-US" dirty="0" err="1"/>
              <a:t>본셸을</a:t>
            </a:r>
            <a:r>
              <a:rPr lang="ko-KR" altLang="en-US" dirty="0"/>
              <a:t> 기반으로 개발</a:t>
            </a:r>
            <a:r>
              <a:rPr lang="en-US" altLang="ko-KR" dirty="0"/>
              <a:t>, POSIX </a:t>
            </a:r>
            <a:r>
              <a:rPr lang="ko-KR" altLang="en-US" dirty="0"/>
              <a:t>표준 준수하며 작은 크기로 개발</a:t>
            </a:r>
            <a:endParaRPr lang="en-US" altLang="ko-KR" dirty="0"/>
          </a:p>
          <a:p>
            <a:pPr lvl="2"/>
            <a:r>
              <a:rPr lang="ko-KR" altLang="en-US" dirty="0"/>
              <a:t>우분투는 </a:t>
            </a:r>
            <a:r>
              <a:rPr lang="en-US" altLang="ko-KR" dirty="0"/>
              <a:t>6.10</a:t>
            </a:r>
            <a:r>
              <a:rPr lang="ko-KR" altLang="en-US" dirty="0"/>
              <a:t>버전부터 </a:t>
            </a:r>
            <a:r>
              <a:rPr lang="ko-KR" altLang="en-US" dirty="0" err="1"/>
              <a:t>본셸</a:t>
            </a:r>
            <a:r>
              <a:rPr lang="ko-KR" altLang="en-US" dirty="0"/>
              <a:t> 대신 </a:t>
            </a:r>
            <a:r>
              <a:rPr lang="ko-KR" altLang="en-US" dirty="0" err="1"/>
              <a:t>대시셸을</a:t>
            </a:r>
            <a:r>
              <a:rPr lang="ko-KR" altLang="en-US" dirty="0"/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38925620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셸 기본</a:t>
            </a:r>
            <a:r>
              <a:rPr lang="en-US" altLang="ko-KR" dirty="0"/>
              <a:t> </a:t>
            </a:r>
            <a:r>
              <a:rPr lang="ko-KR" altLang="en-US" dirty="0"/>
              <a:t>사용법</a:t>
            </a:r>
          </a:p>
        </p:txBody>
      </p:sp>
    </p:spTree>
    <p:extLst>
      <p:ext uri="{BB962C8B-B14F-4D97-AF65-F5344CB8AC3E}">
        <p14:creationId xmlns:p14="http://schemas.microsoft.com/office/powerpoint/2010/main" val="2921933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D8FB5-6831-55DC-4F30-5F5586AE72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셸 지정 및 변경</a:t>
            </a:r>
            <a:endParaRPr lang="en-US" altLang="ko-KR" dirty="0"/>
          </a:p>
          <a:p>
            <a:pPr lvl="1"/>
            <a:r>
              <a:rPr lang="ko-KR" altLang="en-US" dirty="0"/>
              <a:t>사용자의 기본 셸은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/passwd </a:t>
            </a:r>
            <a:r>
              <a:rPr lang="ko-KR" altLang="en-US" dirty="0"/>
              <a:t>파일에 저장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기본 셸 변경하기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12787D-3EF4-5D52-878B-A2CA5BB2B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2132856"/>
            <a:ext cx="6249165" cy="9895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EA8F40-8C00-6F65-7CA0-93EDD0A3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49" y="3464332"/>
            <a:ext cx="5925255" cy="31330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9754871-0F97-2D5A-481B-3309A3CBD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622" y="3496382"/>
            <a:ext cx="5172447" cy="13597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7CBDC7C-11B2-DE79-332D-A80FFB1D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008" y="5339612"/>
            <a:ext cx="5155706" cy="897700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1B756CCA-B99D-30C8-7C5C-FBC1CC191469}"/>
              </a:ext>
            </a:extLst>
          </p:cNvPr>
          <p:cNvSpPr/>
          <p:nvPr/>
        </p:nvSpPr>
        <p:spPr>
          <a:xfrm>
            <a:off x="8184232" y="4877543"/>
            <a:ext cx="432048" cy="4956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4B67745-F69A-AE7E-5130-F6588C997660}"/>
              </a:ext>
            </a:extLst>
          </p:cNvPr>
          <p:cNvSpPr/>
          <p:nvPr/>
        </p:nvSpPr>
        <p:spPr>
          <a:xfrm>
            <a:off x="10693173" y="5788462"/>
            <a:ext cx="95167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120464-5183-49CB-7C68-B650DAD5605E}"/>
              </a:ext>
            </a:extLst>
          </p:cNvPr>
          <p:cNvSpPr txBox="1"/>
          <p:nvPr/>
        </p:nvSpPr>
        <p:spPr>
          <a:xfrm>
            <a:off x="9768408" y="4145580"/>
            <a:ext cx="2213598" cy="914400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400" dirty="0"/>
              <a:t>바꾸려는 셸의</a:t>
            </a:r>
            <a:endParaRPr lang="en-US" altLang="ko-KR" sz="2400" dirty="0"/>
          </a:p>
          <a:p>
            <a:r>
              <a:rPr lang="ko-KR" altLang="en-US" sz="2400" dirty="0"/>
              <a:t>절대경로 지정</a:t>
            </a:r>
          </a:p>
        </p:txBody>
      </p:sp>
    </p:spTree>
    <p:extLst>
      <p:ext uri="{BB962C8B-B14F-4D97-AF65-F5344CB8AC3E}">
        <p14:creationId xmlns:p14="http://schemas.microsoft.com/office/powerpoint/2010/main" val="713678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49AA3-5A68-7BAF-895D-AE3E876D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7E10E-574E-5955-8DD3-988575907C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7129497" cy="5518344"/>
          </a:xfrm>
        </p:spPr>
        <p:txBody>
          <a:bodyPr/>
          <a:lstStyle/>
          <a:p>
            <a:r>
              <a:rPr lang="ko-KR" altLang="en-US" dirty="0"/>
              <a:t>로그인 셸과 서브 셸</a:t>
            </a:r>
            <a:endParaRPr lang="en-US" altLang="ko-KR" dirty="0"/>
          </a:p>
          <a:p>
            <a:pPr lvl="1"/>
            <a:r>
              <a:rPr lang="ko-KR" altLang="en-US" dirty="0"/>
              <a:t>서브 셸</a:t>
            </a:r>
            <a:r>
              <a:rPr lang="en-US" altLang="ko-KR" dirty="0"/>
              <a:t>: </a:t>
            </a:r>
            <a:r>
              <a:rPr lang="ko-KR" altLang="en-US" dirty="0"/>
              <a:t>사용자가 프롬프트에서 다른 셸을 실행하여 생성한 셸</a:t>
            </a:r>
            <a:endParaRPr lang="en-US" altLang="ko-KR" dirty="0"/>
          </a:p>
          <a:p>
            <a:pPr lvl="1"/>
            <a:r>
              <a:rPr lang="ko-KR" altLang="en-US" dirty="0"/>
              <a:t>여러 개의 서브 셸을 사슬처럼 연결 가능</a:t>
            </a:r>
            <a:endParaRPr lang="en-US" altLang="ko-KR" dirty="0"/>
          </a:p>
          <a:p>
            <a:pPr lvl="1"/>
            <a:r>
              <a:rPr lang="en-US" altLang="ko-KR" dirty="0" err="1"/>
              <a:t>ctrl+d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exit</a:t>
            </a:r>
            <a:r>
              <a:rPr lang="ko-KR" altLang="en-US" dirty="0"/>
              <a:t>로 서브 셸 종료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EA13A7-5327-953E-6634-EDE5DA5955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53"/>
          <a:stretch/>
        </p:blipFill>
        <p:spPr>
          <a:xfrm>
            <a:off x="7667882" y="1368809"/>
            <a:ext cx="4032448" cy="36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950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18386-5E2A-BA28-A328-50723600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0A1B0B-9087-03E9-4BEB-354EF114B2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958215" cy="5518344"/>
          </a:xfrm>
        </p:spPr>
        <p:txBody>
          <a:bodyPr/>
          <a:lstStyle/>
          <a:p>
            <a:r>
              <a:rPr lang="ko-KR" altLang="en-US" dirty="0"/>
              <a:t>셸 내장 명령</a:t>
            </a:r>
            <a:endParaRPr lang="en-US" altLang="ko-KR" dirty="0"/>
          </a:p>
          <a:p>
            <a:pPr lvl="1"/>
            <a:r>
              <a:rPr lang="ko-KR" altLang="en-US" dirty="0"/>
              <a:t>셸 자체적으로 가지고 있는 명령</a:t>
            </a:r>
            <a:endParaRPr lang="en-US" altLang="ko-KR" dirty="0"/>
          </a:p>
          <a:p>
            <a:pPr lvl="1"/>
            <a:r>
              <a:rPr lang="ko-KR" altLang="en-US" dirty="0"/>
              <a:t>대표적인 내장 명령</a:t>
            </a:r>
            <a:r>
              <a:rPr lang="en-US" altLang="ko-KR" dirty="0"/>
              <a:t>: cd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일반적인 리눅스 명령들을 </a:t>
            </a:r>
            <a:r>
              <a:rPr lang="en-US" altLang="ko-KR" dirty="0"/>
              <a:t>/bin</a:t>
            </a:r>
            <a:r>
              <a:rPr lang="ko-KR" altLang="en-US" dirty="0"/>
              <a:t>이나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/bin </a:t>
            </a:r>
            <a:r>
              <a:rPr lang="ko-KR" altLang="en-US" dirty="0"/>
              <a:t>등 다른 디렉터리에 실행파일이 있음</a:t>
            </a:r>
            <a:endParaRPr lang="en-US" altLang="ko-KR" dirty="0"/>
          </a:p>
          <a:p>
            <a:pPr lvl="1"/>
            <a:r>
              <a:rPr lang="en-US" altLang="ko-KR" dirty="0"/>
              <a:t>file </a:t>
            </a:r>
            <a:r>
              <a:rPr lang="ko-KR" altLang="en-US" dirty="0"/>
              <a:t>명령으로 실행 파일 확인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  <a:r>
              <a:rPr lang="en-US" altLang="ko-KR" dirty="0"/>
              <a:t>: /</a:t>
            </a:r>
            <a:r>
              <a:rPr lang="en-US" altLang="ko-KR" dirty="0" err="1"/>
              <a:t>usr</a:t>
            </a:r>
            <a:r>
              <a:rPr lang="en-US" altLang="ko-KR" dirty="0"/>
              <a:t>/bin/</a:t>
            </a:r>
            <a:r>
              <a:rPr lang="en-US" altLang="ko-KR" dirty="0" err="1"/>
              <a:t>pwd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62465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D232-4DB9-D743-24CD-784C37CA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9869D-9CF1-51C1-6193-065E1B0AD7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출력 명령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2E44AF-7744-89BC-9B33-DEF71014F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70" y="1700808"/>
            <a:ext cx="3948146" cy="27474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C341ED-8C17-5484-D52C-48010F982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896" y="1584183"/>
            <a:ext cx="6035621" cy="27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503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EF871-070F-17BB-88F7-9B2393C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25DE82-C710-BBE3-2F93-6DBAF868BE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특수문자 </a:t>
            </a:r>
            <a:r>
              <a:rPr lang="en-US" altLang="ko-KR" dirty="0"/>
              <a:t>*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719FFD52-2375-7AE2-E011-9AB929CE2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3"/>
          <a:stretch/>
        </p:blipFill>
        <p:spPr>
          <a:xfrm>
            <a:off x="745914" y="2132856"/>
            <a:ext cx="10700171" cy="37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7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7501" y="51786"/>
            <a:ext cx="7613845" cy="474662"/>
          </a:xfrm>
        </p:spPr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사용자와 그룹 관련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0" y="526448"/>
            <a:ext cx="12192000" cy="7439055"/>
          </a:xfrm>
        </p:spPr>
        <p:txBody>
          <a:bodyPr/>
          <a:lstStyle/>
          <a:p>
            <a:r>
              <a:rPr lang="en-US" altLang="ko-KR" dirty="0" err="1"/>
              <a:t>groupadd</a:t>
            </a: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새로운 그룹을 생성하는 명령어</a:t>
            </a:r>
            <a:endParaRPr lang="en-US" altLang="ko-KR" sz="1600" dirty="0"/>
          </a:p>
          <a:p>
            <a:pPr marL="357188" lvl="1" indent="0">
              <a:lnSpc>
                <a:spcPct val="150000"/>
              </a:lnSpc>
              <a:buNone/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>
                <a:solidFill>
                  <a:srgbClr val="FF0000"/>
                </a:solidFill>
              </a:rPr>
              <a:t>g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roupadd</a:t>
            </a:r>
            <a:r>
              <a:rPr lang="en-US" altLang="ko-KR" sz="1600" dirty="0" smtClean="0">
                <a:solidFill>
                  <a:srgbClr val="FF0000"/>
                </a:solidFill>
              </a:rPr>
              <a:t> newgroup1  =&gt; newgroup1 </a:t>
            </a:r>
            <a:r>
              <a:rPr lang="ko-KR" altLang="en-US" sz="1600" dirty="0" smtClean="0">
                <a:solidFill>
                  <a:srgbClr val="FF0000"/>
                </a:solidFill>
              </a:rPr>
              <a:t>그룹 생성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57188" lvl="1" indent="0">
              <a:lnSpc>
                <a:spcPct val="150000"/>
              </a:lnSpc>
              <a:buNone/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groupadd</a:t>
            </a:r>
            <a:r>
              <a:rPr lang="en-US" altLang="ko-KR" sz="1600" dirty="0" smtClean="0">
                <a:solidFill>
                  <a:srgbClr val="FF0000"/>
                </a:solidFill>
              </a:rPr>
              <a:t> –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gid</a:t>
            </a:r>
            <a:r>
              <a:rPr lang="en-US" altLang="ko-KR" sz="1600" dirty="0" smtClean="0">
                <a:solidFill>
                  <a:srgbClr val="FF0000"/>
                </a:solidFill>
              </a:rPr>
              <a:t> 2222 newgroup2  =&gt; newgroup2 </a:t>
            </a:r>
            <a:r>
              <a:rPr lang="ko-KR" altLang="en-US" sz="1600" dirty="0" smtClean="0">
                <a:solidFill>
                  <a:srgbClr val="FF0000"/>
                </a:solidFill>
              </a:rPr>
              <a:t>그룹을 생성하고 그룹</a:t>
            </a:r>
            <a:r>
              <a:rPr lang="en-US" altLang="ko-KR" sz="1600" dirty="0" smtClean="0">
                <a:solidFill>
                  <a:srgbClr val="FF0000"/>
                </a:solidFill>
              </a:rPr>
              <a:t>id</a:t>
            </a:r>
            <a:r>
              <a:rPr lang="ko-KR" altLang="en-US" sz="1600" dirty="0" smtClean="0">
                <a:solidFill>
                  <a:srgbClr val="FF0000"/>
                </a:solidFill>
              </a:rPr>
              <a:t>를 </a:t>
            </a:r>
            <a:r>
              <a:rPr lang="en-US" altLang="ko-KR" sz="1600" dirty="0" smtClean="0">
                <a:solidFill>
                  <a:srgbClr val="FF0000"/>
                </a:solidFill>
              </a:rPr>
              <a:t>2222</a:t>
            </a:r>
            <a:r>
              <a:rPr lang="ko-KR" altLang="en-US" sz="1600" dirty="0" smtClean="0">
                <a:solidFill>
                  <a:srgbClr val="FF0000"/>
                </a:solidFill>
              </a:rPr>
              <a:t>로 지정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/>
              <a:t>groupmod</a:t>
            </a: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그룹의 속성을 변경하는 명령어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groupmod</a:t>
            </a:r>
            <a:r>
              <a:rPr lang="en-US" altLang="ko-KR" sz="1600" dirty="0" smtClean="0">
                <a:solidFill>
                  <a:srgbClr val="FF0000"/>
                </a:solidFill>
              </a:rPr>
              <a:t> –new-name mygroup1 newgroup1  =&gt; </a:t>
            </a:r>
            <a:r>
              <a:rPr lang="en-US" altLang="ko-KR" sz="1600" dirty="0" smtClean="0">
                <a:solidFill>
                  <a:srgbClr val="FF0000"/>
                </a:solidFill>
              </a:rPr>
              <a:t>newgroup1 </a:t>
            </a:r>
            <a:r>
              <a:rPr lang="ko-KR" altLang="en-US" sz="1600" dirty="0" smtClean="0">
                <a:solidFill>
                  <a:srgbClr val="FF0000"/>
                </a:solidFill>
              </a:rPr>
              <a:t>그룹의 이름을 </a:t>
            </a:r>
            <a:r>
              <a:rPr lang="en-US" altLang="ko-KR" sz="1600" dirty="0" smtClean="0">
                <a:solidFill>
                  <a:srgbClr val="FF0000"/>
                </a:solidFill>
              </a:rPr>
              <a:t>mygroup1</a:t>
            </a:r>
            <a:r>
              <a:rPr lang="ko-KR" altLang="en-US" sz="1600" dirty="0" smtClean="0">
                <a:solidFill>
                  <a:srgbClr val="FF0000"/>
                </a:solidFill>
              </a:rPr>
              <a:t>로 변경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r>
              <a:rPr lang="en-US" altLang="ko-KR" dirty="0" err="1"/>
              <a:t>groupdel</a:t>
            </a: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그룹을 삭제하는 명령어</a:t>
            </a:r>
            <a:endParaRPr lang="en-US" altLang="ko-KR" sz="1600" dirty="0"/>
          </a:p>
          <a:p>
            <a:pPr marL="357188" lvl="1" indent="0">
              <a:lnSpc>
                <a:spcPct val="150000"/>
              </a:lnSpc>
              <a:buNone/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groupdel</a:t>
            </a:r>
            <a:r>
              <a:rPr lang="en-US" altLang="ko-KR" sz="1600" dirty="0" smtClean="0">
                <a:solidFill>
                  <a:srgbClr val="FF0000"/>
                </a:solidFill>
              </a:rPr>
              <a:t> new group2  =&gt; newgroup2 </a:t>
            </a:r>
            <a:r>
              <a:rPr lang="ko-KR" altLang="en-US" sz="1600" dirty="0" smtClean="0">
                <a:solidFill>
                  <a:srgbClr val="FF0000"/>
                </a:solidFill>
              </a:rPr>
              <a:t>그룹 삭제 </a:t>
            </a:r>
            <a:r>
              <a:rPr lang="en-US" altLang="ko-KR" sz="1600" dirty="0" smtClean="0">
                <a:solidFill>
                  <a:srgbClr val="FF0000"/>
                </a:solidFill>
              </a:rPr>
              <a:t>(newgroup2</a:t>
            </a:r>
            <a:r>
              <a:rPr lang="ko-KR" altLang="en-US" sz="1600" dirty="0" smtClean="0">
                <a:solidFill>
                  <a:srgbClr val="FF0000"/>
                </a:solidFill>
              </a:rPr>
              <a:t>그룹을 주 그룹으로 지정한 사용자가 없어야 된다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57188" lvl="1" indent="0">
              <a:lnSpc>
                <a:spcPct val="150000"/>
              </a:lnSpc>
              <a:buNone/>
            </a:pPr>
            <a:endParaRPr lang="en-US" altLang="ko-KR" sz="1600" dirty="0"/>
          </a:p>
          <a:p>
            <a:r>
              <a:rPr lang="en-US" altLang="ko-KR" dirty="0" err="1" smtClean="0"/>
              <a:t>Gpasswd</a:t>
            </a: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r>
              <a:rPr lang="ko-KR" altLang="en-US" sz="1600" dirty="0"/>
              <a:t>그룹의 비밀번호를 설정하거나 그룹 관리를 수행하는 </a:t>
            </a:r>
            <a:r>
              <a:rPr lang="ko-KR" altLang="en-US" sz="1600" dirty="0" smtClean="0"/>
              <a:t>명령어</a:t>
            </a:r>
            <a:endParaRPr lang="en-US" altLang="ko-KR" sz="1600" dirty="0" smtClean="0"/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gpasswd</a:t>
            </a:r>
            <a:r>
              <a:rPr lang="en-US" altLang="ko-KR" sz="1600" dirty="0" smtClean="0">
                <a:solidFill>
                  <a:srgbClr val="FF0000"/>
                </a:solidFill>
              </a:rPr>
              <a:t> mygroup1  =&gt; mygroup1 </a:t>
            </a:r>
            <a:r>
              <a:rPr lang="ko-KR" altLang="en-US" sz="1600" dirty="0" smtClean="0">
                <a:solidFill>
                  <a:srgbClr val="FF0000"/>
                </a:solidFill>
              </a:rPr>
              <a:t>그룹 비밀번호 설정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gpasswd</a:t>
            </a:r>
            <a:r>
              <a:rPr lang="en-US" altLang="ko-KR" sz="1600" dirty="0" smtClean="0">
                <a:solidFill>
                  <a:srgbClr val="FF0000"/>
                </a:solidFill>
              </a:rPr>
              <a:t> –A cookuser1 mygroup1  =&gt;  cookuser1 </a:t>
            </a:r>
            <a:r>
              <a:rPr lang="ko-KR" altLang="en-US" sz="1600" dirty="0" smtClean="0">
                <a:solidFill>
                  <a:srgbClr val="FF0000"/>
                </a:solidFill>
              </a:rPr>
              <a:t>사용자를 </a:t>
            </a:r>
            <a:r>
              <a:rPr lang="en-US" altLang="ko-KR" sz="1600" dirty="0" smtClean="0">
                <a:solidFill>
                  <a:srgbClr val="FF0000"/>
                </a:solidFill>
              </a:rPr>
              <a:t>mygroup1 </a:t>
            </a:r>
            <a:r>
              <a:rPr lang="ko-KR" altLang="en-US" sz="1600" dirty="0" smtClean="0">
                <a:solidFill>
                  <a:srgbClr val="FF0000"/>
                </a:solidFill>
              </a:rPr>
              <a:t>그룹 관리자로 지정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gpasswd</a:t>
            </a:r>
            <a:r>
              <a:rPr lang="en-US" altLang="ko-KR" sz="1600" dirty="0" smtClean="0">
                <a:solidFill>
                  <a:srgbClr val="FF0000"/>
                </a:solidFill>
              </a:rPr>
              <a:t> –a cookuser4 mygroup1  =&gt; cookuser4 </a:t>
            </a:r>
            <a:r>
              <a:rPr lang="ko-KR" altLang="en-US" sz="1600" dirty="0" smtClean="0">
                <a:solidFill>
                  <a:srgbClr val="FF0000"/>
                </a:solidFill>
              </a:rPr>
              <a:t>사용자를 </a:t>
            </a:r>
            <a:r>
              <a:rPr lang="en-US" altLang="ko-KR" sz="1600" dirty="0" smtClean="0">
                <a:solidFill>
                  <a:srgbClr val="FF0000"/>
                </a:solidFill>
              </a:rPr>
              <a:t>mygroup1</a:t>
            </a:r>
            <a:r>
              <a:rPr lang="ko-KR" altLang="en-US" sz="1600" dirty="0" smtClean="0">
                <a:solidFill>
                  <a:srgbClr val="FF0000"/>
                </a:solidFill>
              </a:rPr>
              <a:t>그룹에 추가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pPr marL="541338" lvl="1" indent="-184150">
              <a:lnSpc>
                <a:spcPct val="150000"/>
              </a:lnSpc>
            </a:pPr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gpasswd</a:t>
            </a:r>
            <a:r>
              <a:rPr lang="en-US" altLang="ko-KR" sz="1600" dirty="0" smtClean="0"/>
              <a:t> –d cookuser4 mygroup1  =&gt; cookuser4 </a:t>
            </a:r>
            <a:r>
              <a:rPr lang="ko-KR" altLang="en-US" sz="1600" dirty="0" smtClean="0"/>
              <a:t>사용자를 </a:t>
            </a:r>
            <a:r>
              <a:rPr lang="en-US" altLang="ko-KR" sz="1600" dirty="0" smtClean="0"/>
              <a:t>mygroup1 </a:t>
            </a:r>
            <a:r>
              <a:rPr lang="ko-KR" altLang="en-US" sz="1600" dirty="0" smtClean="0"/>
              <a:t>그룹에서 제거</a:t>
            </a: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sz="1600" dirty="0"/>
          </a:p>
          <a:p>
            <a:pPr marL="541338" lvl="1" indent="-184150">
              <a:lnSpc>
                <a:spcPct val="150000"/>
              </a:lnSpc>
            </a:pPr>
            <a:endParaRPr lang="en-US" altLang="ko-KR" dirty="0">
              <a:solidFill>
                <a:schemeClr val="accent5"/>
              </a:solidFill>
            </a:endParaRPr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  <a:p>
            <a:pPr marL="357188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541338" lvl="1" indent="-184150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895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5D9B6-ECD8-81B2-177A-AAB523D7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0BF75D-FB2F-7F67-71BC-2DCC9670AEF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특수문자 </a:t>
            </a:r>
            <a:r>
              <a:rPr lang="en-US" altLang="ko-KR" dirty="0"/>
              <a:t>?</a:t>
            </a:r>
            <a:r>
              <a:rPr lang="ko-KR" altLang="en-US" dirty="0"/>
              <a:t>와 </a:t>
            </a:r>
            <a:r>
              <a:rPr lang="en-US" altLang="ko-KR" dirty="0"/>
              <a:t>[ ]</a:t>
            </a:r>
            <a:endParaRPr lang="ko-KR" altLang="en-US" dirty="0"/>
          </a:p>
        </p:txBody>
      </p:sp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7CB68EFF-66E0-F8FF-4A69-1549B19E6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9"/>
          <a:stretch/>
        </p:blipFill>
        <p:spPr>
          <a:xfrm>
            <a:off x="514648" y="1988839"/>
            <a:ext cx="10909943" cy="45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821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특수문자 </a:t>
            </a:r>
            <a:r>
              <a:rPr lang="en-US" altLang="ko-KR" dirty="0"/>
              <a:t>~</a:t>
            </a:r>
            <a:r>
              <a:rPr lang="ko-KR" altLang="en-US" dirty="0"/>
              <a:t>와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C3D10EF-A124-D55A-A6F3-2CE40A74D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542831" y="2132856"/>
            <a:ext cx="11575118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274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B43EC-0504-B2D8-6C9E-7FB9421A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95EDA-B419-7E24-8282-A2E8DE4087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r>
              <a:rPr lang="ko-KR" altLang="en-US" dirty="0"/>
              <a:t>특수문자 </a:t>
            </a:r>
            <a:r>
              <a:rPr lang="en-US" altLang="ko-KR" dirty="0"/>
              <a:t>;  </a:t>
            </a:r>
            <a:r>
              <a:rPr lang="ko-KR" altLang="en-US" dirty="0"/>
              <a:t>과 </a:t>
            </a:r>
            <a:r>
              <a:rPr lang="en-US" altLang="ko-KR" dirty="0"/>
              <a:t>| </a:t>
            </a:r>
            <a:endParaRPr lang="ko-KR" altLang="en-US" dirty="0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3C41C15-488C-62EA-0A47-2DB9A7BB3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3"/>
          <a:stretch/>
        </p:blipFill>
        <p:spPr>
          <a:xfrm>
            <a:off x="538384" y="2276872"/>
            <a:ext cx="11084179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912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4C60A-0EC1-5EB0-2F9A-4010C27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F50B2-177E-7D14-5DBB-A42D8FAFEE3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특수문자  ‘ ’  와 “ ” </a:t>
            </a:r>
          </a:p>
        </p:txBody>
      </p: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D6F53B24-82A5-D329-1F4C-3A8FF966A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6"/>
          <a:stretch/>
        </p:blipFill>
        <p:spPr>
          <a:xfrm>
            <a:off x="543702" y="2060848"/>
            <a:ext cx="1126091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012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826F1-4602-66AE-5705-F2C5B03F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53466-561D-CABF-DF11-0C54EDE1172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특수문자 </a:t>
            </a:r>
            <a:r>
              <a:rPr lang="en-US" altLang="ko-KR" dirty="0"/>
              <a:t>` ` </a:t>
            </a:r>
            <a:endParaRPr lang="ko-KR" altLang="en-US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E13A784-40E1-E848-A687-B459B705B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/>
          <a:stretch/>
        </p:blipFill>
        <p:spPr>
          <a:xfrm>
            <a:off x="504790" y="2204864"/>
            <a:ext cx="11166535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875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5139F-D4D2-65D6-1967-6F09AF20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E93FF-3733-C8C7-203A-88C8A37964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79008"/>
            <a:ext cx="6085029" cy="5518344"/>
          </a:xfrm>
        </p:spPr>
        <p:txBody>
          <a:bodyPr/>
          <a:lstStyle/>
          <a:p>
            <a:r>
              <a:rPr lang="ko-KR" altLang="en-US" dirty="0"/>
              <a:t>특수문자 </a:t>
            </a:r>
            <a:r>
              <a:rPr lang="en-US" altLang="ko-KR" dirty="0"/>
              <a:t>\</a:t>
            </a:r>
            <a:endParaRPr lang="ko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F8E88D5-179D-328F-A122-35620D11C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9"/>
          <a:stretch/>
        </p:blipFill>
        <p:spPr>
          <a:xfrm>
            <a:off x="485192" y="2132856"/>
            <a:ext cx="11421095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073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45CC8-BF67-04BA-3E4F-88E40C43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셸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ADA4A-D8F2-809E-5A8D-9E78B0A44F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특수문자 </a:t>
            </a:r>
            <a:r>
              <a:rPr lang="en-US" altLang="ko-KR" dirty="0"/>
              <a:t>&gt;, &lt;, &gt;&gt;</a:t>
            </a:r>
            <a:endParaRPr lang="ko-KR" altLang="en-US" dirty="0"/>
          </a:p>
        </p:txBody>
      </p:sp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9C4BF164-F7FE-23DB-428C-AA7BA9A147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5"/>
          <a:stretch/>
        </p:blipFill>
        <p:spPr>
          <a:xfrm>
            <a:off x="491670" y="2204864"/>
            <a:ext cx="11285986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3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입출력 방향 변경</a:t>
            </a:r>
          </a:p>
        </p:txBody>
      </p:sp>
    </p:spTree>
    <p:extLst>
      <p:ext uri="{BB962C8B-B14F-4D97-AF65-F5344CB8AC3E}">
        <p14:creationId xmlns:p14="http://schemas.microsoft.com/office/powerpoint/2010/main" val="6022696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F259A-FBC0-873D-69CA-E4A6BACE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입출력 방향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1990F-900E-BF30-F532-1F8CB2EA678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표준 입출력 장치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6FF195-3B03-F612-04FE-A23BDC72D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3"/>
          <a:stretch/>
        </p:blipFill>
        <p:spPr>
          <a:xfrm>
            <a:off x="767408" y="1628800"/>
            <a:ext cx="5890586" cy="2808312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B3111CCB-EE6C-5D5A-5A45-8656FAF5E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3"/>
          <a:stretch/>
        </p:blipFill>
        <p:spPr>
          <a:xfrm>
            <a:off x="3575720" y="4480692"/>
            <a:ext cx="7632848" cy="20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627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C4635-2D7B-953F-7DAB-BB00BCAE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입출력 방향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2B322-E9E3-276E-DBAE-4BD15CB577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출력 </a:t>
            </a:r>
            <a:r>
              <a:rPr lang="ko-KR" altLang="en-US" dirty="0" err="1"/>
              <a:t>리다이렉션</a:t>
            </a:r>
            <a:endParaRPr lang="en-US" altLang="ko-KR" dirty="0"/>
          </a:p>
          <a:p>
            <a:pPr lvl="1"/>
            <a:r>
              <a:rPr lang="ko-KR" altLang="en-US" dirty="0"/>
              <a:t>명령의 결과를 화면 출력이 아닌 파일에 저장</a:t>
            </a:r>
            <a:endParaRPr lang="en-US" altLang="ko-KR" dirty="0"/>
          </a:p>
          <a:p>
            <a:pPr lvl="1"/>
            <a:r>
              <a:rPr lang="ko-KR" altLang="en-US" dirty="0"/>
              <a:t>파일 덮어쓰기</a:t>
            </a:r>
            <a:r>
              <a:rPr lang="en-US" altLang="ko-KR" dirty="0"/>
              <a:t>: &gt;</a:t>
            </a:r>
          </a:p>
          <a:p>
            <a:pPr lvl="2"/>
            <a:r>
              <a:rPr lang="ko-KR" altLang="en-US" dirty="0"/>
              <a:t>명령의 실행결과를 기존 파일의 내용에 덮어쓴다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DA6882-A171-3C2C-B420-15F6304D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959946"/>
            <a:ext cx="5976664" cy="26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8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사용자와 그룹 관리하기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1587501" y="773705"/>
            <a:ext cx="8963994" cy="5669958"/>
          </a:xfrm>
        </p:spPr>
        <p:txBody>
          <a:bodyPr>
            <a:normAutofit/>
          </a:bodyPr>
          <a:lstStyle/>
          <a:p>
            <a:pPr marL="93662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새로운 사용자 만들기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1-1 </a:t>
            </a:r>
            <a:r>
              <a:rPr lang="en-US" altLang="ko-KR" sz="1600" b="1" dirty="0" err="1">
                <a:solidFill>
                  <a:srgbClr val="FF0000"/>
                </a:solidFill>
              </a:rPr>
              <a:t>adduser</a:t>
            </a:r>
            <a:r>
              <a:rPr lang="en-US" altLang="ko-KR" sz="1600" b="1" dirty="0">
                <a:solidFill>
                  <a:srgbClr val="FF0000"/>
                </a:solidFill>
              </a:rPr>
              <a:t> koreait1 </a:t>
            </a:r>
            <a:r>
              <a:rPr lang="ko-KR" altLang="en-US" sz="1600" dirty="0"/>
              <a:t>명령을 입력하여 </a:t>
            </a:r>
            <a:r>
              <a:rPr lang="en-US" altLang="ko-KR" sz="1600" dirty="0"/>
              <a:t>koreait1 </a:t>
            </a:r>
            <a:r>
              <a:rPr lang="ko-KR" altLang="en-US" sz="1600" dirty="0"/>
              <a:t>사용자 생성</a:t>
            </a:r>
            <a:endParaRPr lang="en-US" altLang="ko-KR" sz="1600" dirty="0"/>
          </a:p>
          <a:p>
            <a:pPr marL="93662" indent="0">
              <a:buNone/>
            </a:pPr>
            <a:r>
              <a:rPr lang="en-US" altLang="ko-KR" sz="1600" dirty="0"/>
              <a:t>        </a:t>
            </a:r>
            <a:r>
              <a:rPr lang="ko-KR" altLang="en-US" sz="1600" dirty="0"/>
              <a:t>비밀번호를 ‘</a:t>
            </a:r>
            <a:r>
              <a:rPr lang="en-US" altLang="ko-KR" sz="1600" b="1" dirty="0">
                <a:solidFill>
                  <a:srgbClr val="FF0000"/>
                </a:solidFill>
              </a:rPr>
              <a:t>1234</a:t>
            </a:r>
            <a:r>
              <a:rPr lang="en-US" altLang="ko-KR" sz="1600" dirty="0"/>
              <a:t>’</a:t>
            </a:r>
            <a:r>
              <a:rPr lang="ko-KR" altLang="en-US" sz="1600" dirty="0"/>
              <a:t>로 설정하고 나머지는 계속 </a:t>
            </a:r>
            <a:r>
              <a:rPr lang="en-US" altLang="ko-KR" sz="1600" dirty="0"/>
              <a:t>Enter </a:t>
            </a:r>
            <a:r>
              <a:rPr lang="ko-KR" altLang="en-US" sz="1600" dirty="0"/>
              <a:t>누름</a:t>
            </a:r>
            <a:endParaRPr lang="en-US" altLang="ko-KR" sz="1600" dirty="0"/>
          </a:p>
          <a:p>
            <a:pPr marL="436562" indent="-34290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163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638A-FAAB-A720-3226-46E0BD5C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입출력 방향 변경</a:t>
            </a:r>
          </a:p>
        </p:txBody>
      </p:sp>
    </p:spTree>
    <p:extLst>
      <p:ext uri="{BB962C8B-B14F-4D97-AF65-F5344CB8AC3E}">
        <p14:creationId xmlns:p14="http://schemas.microsoft.com/office/powerpoint/2010/main" val="27257315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19431-3B13-98A7-1412-42C0AB0E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입출력 방향 변경</a:t>
            </a:r>
          </a:p>
        </p:txBody>
      </p:sp>
      <p:sp>
        <p:nvSpPr>
          <p:cNvPr id="26" name="내용 개체 틀 25">
            <a:extLst>
              <a:ext uri="{FF2B5EF4-FFF2-40B4-BE49-F238E27FC236}">
                <a16:creationId xmlns:a16="http://schemas.microsoft.com/office/drawing/2014/main" id="{BB0B76D9-72C9-EBAB-4EE9-6274CBC51C8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실수로 중요한 파일에 덮어쓰기를 방지하려면</a:t>
            </a:r>
            <a:r>
              <a:rPr lang="en-US" altLang="ko-KR" dirty="0"/>
              <a:t>: set -o </a:t>
            </a:r>
            <a:r>
              <a:rPr lang="en-US" altLang="ko-KR" dirty="0" err="1"/>
              <a:t>noclobber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설정을 해제하려면 </a:t>
            </a:r>
            <a:r>
              <a:rPr lang="en-US" altLang="ko-KR" dirty="0"/>
              <a:t>+ </a:t>
            </a:r>
            <a:r>
              <a:rPr lang="ko-KR" altLang="en-US" dirty="0"/>
              <a:t>옵션 사용</a:t>
            </a:r>
          </a:p>
        </p:txBody>
      </p:sp>
    </p:spTree>
    <p:extLst>
      <p:ext uri="{BB962C8B-B14F-4D97-AF65-F5344CB8AC3E}">
        <p14:creationId xmlns:p14="http://schemas.microsoft.com/office/powerpoint/2010/main" val="39241434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70F35-1E03-A2AA-C16B-658DC32B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입출력 방향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87FDCA-F2EB-2BBB-AFCE-4C06B9FE68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파일에 내용 추가하기</a:t>
            </a:r>
            <a:r>
              <a:rPr lang="en-US" altLang="ko-KR" dirty="0"/>
              <a:t>: &gt;&gt;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580623-4E7C-AF5E-D171-74F8A425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92" y="1044272"/>
            <a:ext cx="3469031" cy="166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967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535CE-56B8-58EC-D8AD-FD72B8CF7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입출력 방향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81EAFA-E78B-53A1-E8D3-7B31C327C4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오류 </a:t>
            </a:r>
            <a:r>
              <a:rPr lang="ko-KR" altLang="en-US" dirty="0" err="1"/>
              <a:t>리다이렉션</a:t>
            </a:r>
            <a:endParaRPr lang="en-US" altLang="ko-KR" dirty="0"/>
          </a:p>
          <a:p>
            <a:pPr lvl="1"/>
            <a:r>
              <a:rPr lang="ko-KR" altLang="en-US" dirty="0"/>
              <a:t>오류는 기본적으로 화면으로 출력</a:t>
            </a:r>
          </a:p>
        </p:txBody>
      </p:sp>
    </p:spTree>
    <p:extLst>
      <p:ext uri="{BB962C8B-B14F-4D97-AF65-F5344CB8AC3E}">
        <p14:creationId xmlns:p14="http://schemas.microsoft.com/office/powerpoint/2010/main" val="2524412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A85E3-B3D8-74F8-B6A0-9E9AAE8F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입출력 방향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A5C215-0724-7896-C8B5-AED56CCC8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78" y="1700808"/>
            <a:ext cx="4547959" cy="1512168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A0ED44B-BE47-483C-76E2-C03591A9C88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/>
          <a:p>
            <a:pPr lvl="1"/>
            <a:r>
              <a:rPr lang="ko-KR" altLang="en-US" dirty="0"/>
              <a:t>오류를 파일에 저장하기</a:t>
            </a:r>
          </a:p>
        </p:txBody>
      </p:sp>
    </p:spTree>
    <p:extLst>
      <p:ext uri="{BB962C8B-B14F-4D97-AF65-F5344CB8AC3E}">
        <p14:creationId xmlns:p14="http://schemas.microsoft.com/office/powerpoint/2010/main" val="40970407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D68C6-F429-032F-3969-9650E65CF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입출력 방향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A5E29-4F65-957D-E4B7-F205FEC9E2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표준 출력과 표준 오류를 한 번에 </a:t>
            </a:r>
            <a:r>
              <a:rPr lang="ko-KR" altLang="en-US" dirty="0" err="1"/>
              <a:t>리다이렉션하기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오류 메시지 버리기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표준 출력과 표준 오류를 한 파일로 </a:t>
            </a:r>
            <a:r>
              <a:rPr lang="ko-KR" altLang="en-US" dirty="0" err="1"/>
              <a:t>리다이렉션하기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81877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09810-825D-7654-A838-05B282F1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입출력 방향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B2F39-83E0-6DCD-89B3-D1F2FE734C3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입력 </a:t>
            </a:r>
            <a:r>
              <a:rPr lang="ko-KR" altLang="en-US" dirty="0" err="1"/>
              <a:t>리다이렉션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69797E-D17A-3DC7-1E9F-A456C20FA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772815"/>
            <a:ext cx="4392488" cy="288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935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E7E5-C7AB-DF6C-FA07-AD024BC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 err="1"/>
              <a:t>배시셸</a:t>
            </a:r>
            <a:r>
              <a:rPr lang="ko-KR" altLang="en-US" dirty="0"/>
              <a:t>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7B05E-D768-A755-740A-67FFA5133C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셸 변수와 환경 변수</a:t>
            </a:r>
            <a:endParaRPr lang="en-US" altLang="ko-KR" dirty="0"/>
          </a:p>
          <a:p>
            <a:pPr lvl="1"/>
            <a:r>
              <a:rPr lang="ko-KR" altLang="en-US" dirty="0"/>
              <a:t>셸 변수</a:t>
            </a:r>
            <a:r>
              <a:rPr lang="en-US" altLang="ko-KR" dirty="0"/>
              <a:t>: </a:t>
            </a:r>
            <a:r>
              <a:rPr lang="ko-KR" altLang="en-US" dirty="0"/>
              <a:t> 현재 셸에서만 사용할 수 있고 서브 셸로는 전달되지 않는 변수</a:t>
            </a:r>
            <a:endParaRPr lang="en-US" altLang="ko-KR" dirty="0"/>
          </a:p>
          <a:p>
            <a:pPr lvl="1"/>
            <a:r>
              <a:rPr lang="ko-KR" altLang="en-US" dirty="0"/>
              <a:t>환경 변수</a:t>
            </a:r>
            <a:r>
              <a:rPr lang="en-US" altLang="ko-KR" dirty="0"/>
              <a:t>: </a:t>
            </a:r>
            <a:r>
              <a:rPr lang="ko-KR" altLang="en-US" dirty="0"/>
              <a:t>현재 </a:t>
            </a:r>
            <a:r>
              <a:rPr lang="ko-KR" altLang="en-US" dirty="0" err="1"/>
              <a:t>셸뿐만</a:t>
            </a:r>
            <a:r>
              <a:rPr lang="ko-KR" altLang="en-US" dirty="0"/>
              <a:t> 아니라 서브 셸로도 전달되는 변수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B102D9-5C90-01F6-FB8F-BEC530BDB1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/>
        </p:blipFill>
        <p:spPr>
          <a:xfrm>
            <a:off x="538384" y="2780928"/>
            <a:ext cx="3924219" cy="2160240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CB01F8A7-384D-76C1-D09C-0626CB1275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2"/>
          <a:stretch/>
        </p:blipFill>
        <p:spPr>
          <a:xfrm>
            <a:off x="4655840" y="3212976"/>
            <a:ext cx="7464325" cy="20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867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1B13F-3DE0-3204-526E-58059FA7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 err="1"/>
              <a:t>배시셸</a:t>
            </a:r>
            <a:r>
              <a:rPr lang="ko-KR" altLang="en-US" dirty="0"/>
              <a:t>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533375-8391-3542-D926-87D33A79B5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전체 변수 출력하기</a:t>
            </a:r>
            <a:r>
              <a:rPr lang="en-US" altLang="ko-KR" dirty="0"/>
              <a:t>: set, env</a:t>
            </a:r>
          </a:p>
          <a:p>
            <a:pPr lvl="1"/>
            <a:r>
              <a:rPr lang="en-US" altLang="ko-KR" dirty="0"/>
              <a:t>set:</a:t>
            </a:r>
            <a:r>
              <a:rPr lang="ko-KR" altLang="en-US" dirty="0"/>
              <a:t> 셸 변수와 환경 변수 모두 출력</a:t>
            </a:r>
            <a:endParaRPr lang="en-US" altLang="ko-KR" dirty="0"/>
          </a:p>
          <a:p>
            <a:pPr lvl="1"/>
            <a:r>
              <a:rPr lang="en-US" altLang="ko-KR" dirty="0"/>
              <a:t>env: </a:t>
            </a:r>
            <a:r>
              <a:rPr lang="ko-KR" altLang="en-US" dirty="0"/>
              <a:t>환경 변수만 출력</a:t>
            </a:r>
          </a:p>
        </p:txBody>
      </p:sp>
    </p:spTree>
    <p:extLst>
      <p:ext uri="{BB962C8B-B14F-4D97-AF65-F5344CB8AC3E}">
        <p14:creationId xmlns:p14="http://schemas.microsoft.com/office/powerpoint/2010/main" val="24062230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F42FF-1CD5-797F-DB25-0ABB1DF3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 err="1"/>
              <a:t>배시셸</a:t>
            </a:r>
            <a:r>
              <a:rPr lang="ko-KR" altLang="en-US" dirty="0"/>
              <a:t> 환경 설정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1219739-850A-92FC-5EAA-C69A1A28DA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5727792"/>
            <a:ext cx="11161945" cy="869559"/>
          </a:xfrm>
        </p:spPr>
        <p:txBody>
          <a:bodyPr/>
          <a:lstStyle/>
          <a:p>
            <a:pPr lvl="1"/>
            <a:r>
              <a:rPr lang="ko-KR" altLang="en-US" dirty="0"/>
              <a:t>특정 변수 출력하기</a:t>
            </a:r>
            <a:r>
              <a:rPr lang="en-US" altLang="ko-KR" dirty="0"/>
              <a:t>: echo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5426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9222</TotalTime>
  <Words>3235</Words>
  <Application>Microsoft Office PowerPoint</Application>
  <PresentationFormat>와이드스크린</PresentationFormat>
  <Paragraphs>583</Paragraphs>
  <Slides>129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129</vt:i4>
      </vt:variant>
    </vt:vector>
  </HeadingPairs>
  <TitlesOfParts>
    <vt:vector size="137" baseType="lpstr">
      <vt:lpstr>맑은 고딕</vt:lpstr>
      <vt:lpstr>Arial</vt:lpstr>
      <vt:lpstr>HY견고딕</vt:lpstr>
      <vt:lpstr>Wingdings</vt:lpstr>
      <vt:lpstr>NanumBarunGothic</vt:lpstr>
      <vt:lpstr>Verdana</vt:lpstr>
      <vt:lpstr>Tahoma</vt:lpstr>
      <vt:lpstr>1_Office 테마</vt:lpstr>
      <vt:lpstr>PowerPoint 프레젠테이션</vt:lpstr>
      <vt:lpstr>사용자와 그룹의 개념 </vt:lpstr>
      <vt:lpstr> 사용자와 그룹의 개념 </vt:lpstr>
      <vt:lpstr>1-1 사용자와 그룹의 개념 </vt:lpstr>
      <vt:lpstr>1-2 사용자와 그룹 관련 명령어</vt:lpstr>
      <vt:lpstr>1-2 사용자와 그룹 관련 명령어</vt:lpstr>
      <vt:lpstr>1-2 사용자와 그룹 관련 명령어</vt:lpstr>
      <vt:lpstr>1-2 사용자와 그룹 관련 명령어</vt:lpstr>
      <vt:lpstr>[실습] 사용자와 그룹 관리하기</vt:lpstr>
      <vt:lpstr>[실습] 사용자와 그룹 관리하기</vt:lpstr>
      <vt:lpstr>[실습] 사용자와 그룹 관리하기</vt:lpstr>
      <vt:lpstr>[실습] 사용자와 그룹 관리하기</vt:lpstr>
      <vt:lpstr>[실습] 사용자와 그룹 관리하기</vt:lpstr>
      <vt:lpstr>[실습] 사용자와 그룹 관리하기</vt:lpstr>
      <vt:lpstr>[실습] 사용자와 그룹 관리하기</vt:lpstr>
      <vt:lpstr> 파일 유형</vt:lpstr>
      <vt:lpstr> 파일 허가권</vt:lpstr>
      <vt:lpstr>파일 허가권</vt:lpstr>
      <vt:lpstr>파일 허가권</vt:lpstr>
      <vt:lpstr>2-3 파일 소유권</vt:lpstr>
      <vt:lpstr>[실습] 파일 허가권과 소유권 실행하기</vt:lpstr>
      <vt:lpstr>[실습] 파일 허가권과 소유권 실행하기</vt:lpstr>
      <vt:lpstr>[실습] 파일 허가권과 소유권 실행하기</vt:lpstr>
      <vt:lpstr>[실습] 파일 허가권과 소유권 실행하기</vt:lpstr>
      <vt:lpstr>[실습] 파일 허가권과 소유권 실행하기</vt:lpstr>
      <vt:lpstr>[실습] 파일 허가권과 소유권 실행하기</vt:lpstr>
      <vt:lpstr>[실습] 파일 허가권과 소유권 실행하기</vt:lpstr>
      <vt:lpstr>PowerPoint 프레젠테이션</vt:lpstr>
      <vt:lpstr>PowerPoint 프레젠테이션</vt:lpstr>
      <vt:lpstr>00 개요</vt:lpstr>
      <vt:lpstr>00. 개요</vt:lpstr>
      <vt:lpstr>01 파일 속성</vt:lpstr>
      <vt:lpstr>01. 파일 속성</vt:lpstr>
      <vt:lpstr>02 파일 접근 권한</vt:lpstr>
      <vt:lpstr>02. 파일 접근 권한</vt:lpstr>
      <vt:lpstr>02. 파일 접근 권한</vt:lpstr>
      <vt:lpstr>02. 파일 접근 권한</vt:lpstr>
      <vt:lpstr>02. 파일 접근 권한</vt:lpstr>
      <vt:lpstr>03 기호를 이용한 파일 접근 권한 변경</vt:lpstr>
      <vt:lpstr>03. 기호를 이용한 파일 접근 권한 변경</vt:lpstr>
      <vt:lpstr>03. 기호를 이용한 파일 접근 권한 변경</vt:lpstr>
      <vt:lpstr>03. 기호를 이용한 파일 접근 권한 변경</vt:lpstr>
      <vt:lpstr>기호 모드로 접근 권한 변경하기</vt:lpstr>
      <vt:lpstr>04 숫자를 이용한 파일 접근 권한 변경</vt:lpstr>
      <vt:lpstr>04. 숫자를 이용한 파일 접근 권한 변경</vt:lpstr>
      <vt:lpstr>04. 숫자를 이용한 파일 접근 권한 변경</vt:lpstr>
      <vt:lpstr>04. 숫자를 이용한 파일 접근 권한 변경</vt:lpstr>
      <vt:lpstr>04. 숫자를 이용한 파일 접근 권한 변경</vt:lpstr>
      <vt:lpstr>04. 숫자를 이용한 파일 접근 권한 변경</vt:lpstr>
      <vt:lpstr>04. 숫자를 이용한 파일 접근 권한 변경</vt:lpstr>
      <vt:lpstr>숫자 모드로 접근 권한 변경하기</vt:lpstr>
      <vt:lpstr>05 기본 접근 권한 설정</vt:lpstr>
      <vt:lpstr>05. 기본 접근 권한 설정</vt:lpstr>
      <vt:lpstr>05. 기본 접근 권한 설정</vt:lpstr>
      <vt:lpstr>05. 기본 접근 권한 설정</vt:lpstr>
      <vt:lpstr>05. 기본 접근 권한 설정</vt:lpstr>
      <vt:lpstr>05. 기본 접근 권한 설정</vt:lpstr>
      <vt:lpstr>05. 기본 접근 권한 설정</vt:lpstr>
      <vt:lpstr>기본 접근 권한 변경하기</vt:lpstr>
      <vt:lpstr>06 특수 접근 권한 설정</vt:lpstr>
      <vt:lpstr>06. 특수 접근 권한 설정</vt:lpstr>
      <vt:lpstr>06. 특수 접근 권한 설정</vt:lpstr>
      <vt:lpstr>06. 특수 접근 권한 설정</vt:lpstr>
      <vt:lpstr>06. 특수 접근 권한 설정</vt:lpstr>
      <vt:lpstr>PowerPoint 프레젠테이션</vt:lpstr>
      <vt:lpstr>PowerPoint 프레젠테이션</vt:lpstr>
      <vt:lpstr>PowerPoint 프레젠테이션</vt:lpstr>
      <vt:lpstr>PowerPoint 프레젠테이션</vt:lpstr>
      <vt:lpstr>00 개요</vt:lpstr>
      <vt:lpstr>00. 개요</vt:lpstr>
      <vt:lpstr>01 셸의 기능과 종류</vt:lpstr>
      <vt:lpstr>01. 셸의 기능과 종류</vt:lpstr>
      <vt:lpstr>01. 셸의 기능과 종류</vt:lpstr>
      <vt:lpstr>02 셸 기본 사용법</vt:lpstr>
      <vt:lpstr>02. 셸 기본 사용법</vt:lpstr>
      <vt:lpstr>02. 셸 기본 사용법</vt:lpstr>
      <vt:lpstr>02. 셸 기본 사용법</vt:lpstr>
      <vt:lpstr>02. 셸 기본 사용법</vt:lpstr>
      <vt:lpstr>02. 셸 기본 사용법</vt:lpstr>
      <vt:lpstr>02. 셸 기본 사용법</vt:lpstr>
      <vt:lpstr>02. 셸 기본 사용법</vt:lpstr>
      <vt:lpstr>02. 셸 기본 사용법</vt:lpstr>
      <vt:lpstr>02. 셸 기본 사용법</vt:lpstr>
      <vt:lpstr>02. 셸 기본 사용법</vt:lpstr>
      <vt:lpstr>02. 셸 기본 사용법</vt:lpstr>
      <vt:lpstr>02. 셸 기본 사용법</vt:lpstr>
      <vt:lpstr>03 입출력 방향 변경</vt:lpstr>
      <vt:lpstr>03. 입출력 방향 변경</vt:lpstr>
      <vt:lpstr>03. 입출력 방향 변경</vt:lpstr>
      <vt:lpstr>03. 입출력 방향 변경</vt:lpstr>
      <vt:lpstr>03. 입출력 방향 변경</vt:lpstr>
      <vt:lpstr>03. 입출력 방향 변경</vt:lpstr>
      <vt:lpstr>03. 입출력 방향 변경</vt:lpstr>
      <vt:lpstr>03. 입출력 방향 변경</vt:lpstr>
      <vt:lpstr>03. 입출력 방향 변경</vt:lpstr>
      <vt:lpstr>03. 입출력 방향 변경</vt:lpstr>
      <vt:lpstr>04. 배시셸 환경 설정</vt:lpstr>
      <vt:lpstr>04. 배시셸 환경 설정</vt:lpstr>
      <vt:lpstr>04. 배시셸 환경 설정</vt:lpstr>
      <vt:lpstr>04. 배시셸 환경 설정</vt:lpstr>
      <vt:lpstr>04. 배시셸 환경 설정</vt:lpstr>
      <vt:lpstr>04. 배시셸 환경 설정</vt:lpstr>
      <vt:lpstr>04. 배시셸 환경 설정</vt:lpstr>
      <vt:lpstr>05 앨리어스와 히스토리</vt:lpstr>
      <vt:lpstr>05. 앨리어스와 히스토리</vt:lpstr>
      <vt:lpstr>05. 앨리어스와 히스토리</vt:lpstr>
      <vt:lpstr>05. 앨리어스와 히스토리</vt:lpstr>
      <vt:lpstr>05. 앨리어스와 히스토리</vt:lpstr>
      <vt:lpstr>05. 앨리어스와 히스토리</vt:lpstr>
      <vt:lpstr>05. 앨리어스와 히스토리</vt:lpstr>
      <vt:lpstr>05. 앨리어스와 히스토리</vt:lpstr>
      <vt:lpstr>05. 앨리어스와 히스토리</vt:lpstr>
      <vt:lpstr>05. 앨리어스와 히스토리</vt:lpstr>
      <vt:lpstr>05. 앨리어스와 히스토리</vt:lpstr>
      <vt:lpstr>환경변수, 앨리어스, 히스토리</vt:lpstr>
      <vt:lpstr>06 프롬프트 설정</vt:lpstr>
      <vt:lpstr>06 프롬프트 설정</vt:lpstr>
      <vt:lpstr>06 프롬프트 설정</vt:lpstr>
      <vt:lpstr>06 프롬프트 설정</vt:lpstr>
      <vt:lpstr>06 프롬프트 설정</vt:lpstr>
      <vt:lpstr>06 프롬프트 설정</vt:lpstr>
      <vt:lpstr>06 프롬프트 설정</vt:lpstr>
      <vt:lpstr>07 환경 설정 파일</vt:lpstr>
      <vt:lpstr>07. 환경 설정 파일</vt:lpstr>
      <vt:lpstr>07. 환경 설정 파일</vt:lpstr>
      <vt:lpstr>07. 환경 설정 파일</vt:lpstr>
      <vt:lpstr>07. 환경 설정 파일</vt:lpstr>
      <vt:lpstr>07. 환경 설정 파일</vt:lpstr>
      <vt:lpstr>07. 환경 설정 파일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FullName</cp:lastModifiedBy>
  <cp:revision>382</cp:revision>
  <dcterms:created xsi:type="dcterms:W3CDTF">2006-10-05T04:04:58Z</dcterms:created>
  <dcterms:modified xsi:type="dcterms:W3CDTF">2024-01-06T04:19:52Z</dcterms:modified>
</cp:coreProperties>
</file>